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675" r:id="rId2"/>
    <p:sldMasterId id="2147483692" r:id="rId3"/>
  </p:sldMasterIdLst>
  <p:notesMasterIdLst>
    <p:notesMasterId r:id="rId36"/>
  </p:notesMasterIdLst>
  <p:sldIdLst>
    <p:sldId id="768" r:id="rId4"/>
    <p:sldId id="283" r:id="rId5"/>
    <p:sldId id="751" r:id="rId6"/>
    <p:sldId id="748" r:id="rId7"/>
    <p:sldId id="750" r:id="rId8"/>
    <p:sldId id="653" r:id="rId9"/>
    <p:sldId id="754" r:id="rId10"/>
    <p:sldId id="755" r:id="rId11"/>
    <p:sldId id="756" r:id="rId12"/>
    <p:sldId id="759" r:id="rId13"/>
    <p:sldId id="757" r:id="rId14"/>
    <p:sldId id="276" r:id="rId15"/>
    <p:sldId id="760" r:id="rId16"/>
    <p:sldId id="761" r:id="rId17"/>
    <p:sldId id="749" r:id="rId18"/>
    <p:sldId id="632" r:id="rId19"/>
    <p:sldId id="762" r:id="rId20"/>
    <p:sldId id="763" r:id="rId21"/>
    <p:sldId id="321" r:id="rId22"/>
    <p:sldId id="765" r:id="rId23"/>
    <p:sldId id="766" r:id="rId24"/>
    <p:sldId id="767" r:id="rId25"/>
    <p:sldId id="770" r:id="rId26"/>
    <p:sldId id="771" r:id="rId27"/>
    <p:sldId id="775" r:id="rId28"/>
    <p:sldId id="774" r:id="rId29"/>
    <p:sldId id="772" r:id="rId30"/>
    <p:sldId id="773" r:id="rId31"/>
    <p:sldId id="764" r:id="rId32"/>
    <p:sldId id="325" r:id="rId33"/>
    <p:sldId id="776" r:id="rId34"/>
    <p:sldId id="769" r:id="rId35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525"/>
    <a:srgbClr val="C00000"/>
    <a:srgbClr val="3C3C3C"/>
    <a:srgbClr val="5E9B9B"/>
    <a:srgbClr val="E6550D"/>
    <a:srgbClr val="93D3C9"/>
    <a:srgbClr val="FAFAFA"/>
    <a:srgbClr val="234A94"/>
    <a:srgbClr val="1C4C76"/>
    <a:srgbClr val="6C8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8" autoAdjust="0"/>
    <p:restoredTop sz="80847" autoAdjust="0"/>
  </p:normalViewPr>
  <p:slideViewPr>
    <p:cSldViewPr snapToGrid="0" snapToObjects="1">
      <p:cViewPr varScale="1">
        <p:scale>
          <a:sx n="69" d="100"/>
          <a:sy n="69" d="100"/>
        </p:scale>
        <p:origin x="16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09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18/10/2018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4176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979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13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633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072D318-EBA1-4F03-8940-A37BA20D63C2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5081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087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876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024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38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362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41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816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6417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977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235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48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0964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18/10/2018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2350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920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52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99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339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195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9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659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006B9F-7AA8-4231-8FBC-EEDD64F257EF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18/10/2018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985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741073"/>
            <a:ext cx="7772400" cy="1362075"/>
          </a:xfrm>
        </p:spPr>
        <p:txBody>
          <a:bodyPr anchor="t"/>
          <a:lstStyle>
            <a:lvl1pPr algn="l">
              <a:defRPr sz="3200" b="1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24088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 bwMode="auto">
          <a:xfrm>
            <a:off x="8819265" y="6632634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ctr" defTabSz="457200" rtl="0" eaLnBrk="1" latinLnBrk="0" hangingPunct="1">
              <a:defRPr sz="1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631D3C-B322-41C9-B213-0B044B1AFDFE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0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00EDE-D03D-4D6C-8A9B-E45CECD701D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76851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C6D99-3CFF-4735-A6BB-FA7602610F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753238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CD37-B8DF-4FD6-B12F-9B2FDC92B70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370777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26119-FF52-4BF5-9DCC-CC720F984C2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16192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69134-F048-441C-BBA3-7A1EDC42044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113004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3B6F-09B0-4769-8FB9-7D112E2D15A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987329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1B1D9-F15E-467F-9F55-C2FABA57046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788768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2160-564F-4010-BB15-4A4CAE644A6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186491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26D06-B466-490D-A6E5-BC09D93A526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93277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="" xmlns:a16="http://schemas.microsoft.com/office/drawing/2014/main" id="{2B948B33-1788-4970-B74C-DC77344B1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6A3A-31F6-41EF-87BF-EA6C62A541B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243763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32" descr="logo_f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33" descr="logo_up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2488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s-ES"/>
              <a:t>Tag Disambiguation Using DBpedia</a:t>
            </a:r>
            <a:endParaRPr lang="es-ES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05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6452807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0BA8-76B3-46B6-921F-F3F5CF3D5CA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4268865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00EDE-D03D-4D6C-8A9B-E45CECD701D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9520189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C6D99-3CFF-4735-A6BB-FA7602610F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0753167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CD37-B8DF-4FD6-B12F-9B2FDC92B70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42146392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26119-FF52-4BF5-9DCC-CC720F984C2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2795370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69134-F048-441C-BBA3-7A1EDC42044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4463774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3B6F-09B0-4769-8FB9-7D112E2D15A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349388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487" y="3533683"/>
            <a:ext cx="7270596" cy="2654300"/>
          </a:xfrm>
        </p:spPr>
        <p:txBody>
          <a:bodyPr/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4348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1B1D9-F15E-467F-9F55-C2FABA57046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8490404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2160-564F-4010-BB15-4A4CAE644A6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0058383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26D06-B466-490D-A6E5-BC09D93A526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849834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6A3A-31F6-41EF-87BF-EA6C62A541B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68330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714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741073"/>
            <a:ext cx="7772400" cy="1362075"/>
          </a:xfrm>
        </p:spPr>
        <p:txBody>
          <a:bodyPr anchor="t"/>
          <a:lstStyle>
            <a:lvl1pPr algn="l">
              <a:defRPr sz="3200" b="1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24088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 bwMode="auto">
          <a:xfrm>
            <a:off x="8819265" y="6632634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marL="0" algn="ctr" defTabSz="457200" rtl="0" eaLnBrk="1" latinLnBrk="0" hangingPunct="1">
              <a:defRPr sz="1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2631D3C-B322-41C9-B213-0B044B1AFDFE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s-E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66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32" descr="logo_f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33" descr="logo_up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2488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s-ES"/>
              <a:t>Tag Disambiguation Using DBpedia</a:t>
            </a:r>
            <a:endParaRPr lang="es-ES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0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110096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2000" b="1" cap="all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4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0BA8-76B3-46B6-921F-F3F5CF3D5CA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258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Example</a:t>
            </a:r>
            <a:r>
              <a:rPr lang="es-ES" dirty="0"/>
              <a:t> of </a:t>
            </a:r>
            <a:r>
              <a:rPr lang="es-ES" dirty="0" err="1"/>
              <a:t>text</a:t>
            </a:r>
            <a:endParaRPr lang="es-ES" dirty="0"/>
          </a:p>
          <a:p>
            <a:pPr lvl="1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1</a:t>
            </a:r>
          </a:p>
          <a:p>
            <a:pPr lvl="2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2</a:t>
            </a:r>
          </a:p>
          <a:p>
            <a:pPr lvl="3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0" y="6606000"/>
            <a:ext cx="4099560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dirty="0" err="1">
                <a:latin typeface="Helvetica" charset="0"/>
                <a:ea typeface="Helvetica" charset="0"/>
                <a:cs typeface="Helvetica" charset="0"/>
              </a:rPr>
              <a:t>ContractFrames</a:t>
            </a:r>
            <a:r>
              <a:rPr lang="es-ES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s-ES" dirty="0" err="1">
                <a:latin typeface="Helvetica" charset="0"/>
                <a:ea typeface="Helvetica" charset="0"/>
                <a:cs typeface="Helvetica" charset="0"/>
              </a:rPr>
              <a:t>Bridging</a:t>
            </a:r>
            <a:r>
              <a:rPr lang="es-E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s-ES" dirty="0" err="1"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es-ES" dirty="0">
                <a:latin typeface="Helvetica" charset="0"/>
                <a:ea typeface="Helvetica" charset="0"/>
                <a:cs typeface="Helvetica" charset="0"/>
              </a:rPr>
              <a:t> gap </a:t>
            </a:r>
            <a:r>
              <a:rPr lang="es-ES" dirty="0" err="1">
                <a:latin typeface="Helvetica" charset="0"/>
                <a:ea typeface="Helvetica" charset="0"/>
                <a:cs typeface="Helvetica" charset="0"/>
              </a:rPr>
              <a:t>between</a:t>
            </a:r>
            <a:r>
              <a:rPr lang="es-ES" dirty="0">
                <a:latin typeface="Helvetica" charset="0"/>
                <a:ea typeface="Helvetica" charset="0"/>
                <a:cs typeface="Helvetica" charset="0"/>
              </a:rPr>
              <a:t> NLP and </a:t>
            </a:r>
            <a:r>
              <a:rPr lang="es-ES" dirty="0" err="1">
                <a:latin typeface="Helvetica" charset="0"/>
                <a:ea typeface="Helvetica" charset="0"/>
                <a:cs typeface="Helvetica" charset="0"/>
              </a:rPr>
              <a:t>Logics</a:t>
            </a:r>
            <a:endParaRPr lang="es-E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2" r:id="rId4"/>
    <p:sldLayoutId id="2147483690" r:id="rId5"/>
    <p:sldLayoutId id="2147483691" r:id="rId6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1026"/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1" name="Text Box 1027"/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2" name="Text Box 1028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2400">
              <a:solidFill>
                <a:schemeClr val="accent2"/>
              </a:solidFill>
            </a:endParaRPr>
          </a:p>
        </p:txBody>
      </p:sp>
      <p:pic>
        <p:nvPicPr>
          <p:cNvPr id="7173" name="Picture 1029" descr="Circulos_grismuyclaro_comp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030" descr="Pie_azul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5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7200" y="66294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6E9AE52-37B4-4D18-98E5-6A9177B2C5C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7176" name="Picture 1032" descr="logo_peq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7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Slide Title</a:t>
            </a:r>
          </a:p>
        </p:txBody>
      </p:sp>
      <p:sp>
        <p:nvSpPr>
          <p:cNvPr id="7178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Example of text</a:t>
            </a:r>
          </a:p>
          <a:p>
            <a:pPr lvl="1"/>
            <a:r>
              <a:rPr lang="es-ES"/>
              <a:t>Example of a list level 1</a:t>
            </a:r>
          </a:p>
          <a:p>
            <a:pPr lvl="2"/>
            <a:r>
              <a:rPr lang="es-ES"/>
              <a:t>Example of a list level 2</a:t>
            </a:r>
          </a:p>
          <a:p>
            <a:pPr lvl="3"/>
            <a:r>
              <a:rPr lang="es-ES"/>
              <a:t>Example of a list level 3</a:t>
            </a:r>
          </a:p>
        </p:txBody>
      </p:sp>
      <p:sp>
        <p:nvSpPr>
          <p:cNvPr id="247819" name="Rectangle 10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163598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Text Box 1026"/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1" name="Text Box 1027"/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900">
              <a:solidFill>
                <a:schemeClr val="accent2"/>
              </a:solidFill>
            </a:endParaRPr>
          </a:p>
        </p:txBody>
      </p:sp>
      <p:sp>
        <p:nvSpPr>
          <p:cNvPr id="247812" name="Text Box 1028"/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s-ES" sz="2400">
              <a:solidFill>
                <a:schemeClr val="accent2"/>
              </a:solidFill>
            </a:endParaRPr>
          </a:p>
        </p:txBody>
      </p:sp>
      <p:pic>
        <p:nvPicPr>
          <p:cNvPr id="7173" name="Picture 1029" descr="Circulos_grismuyclaro_comp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1030" descr="Pie_azul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7815" name="Rectangle 103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267200" y="66294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66E9AE52-37B4-4D18-98E5-6A9177B2C5C4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pic>
        <p:nvPicPr>
          <p:cNvPr id="7176" name="Picture 1032" descr="logo_peq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7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Slide Title</a:t>
            </a:r>
          </a:p>
        </p:txBody>
      </p:sp>
      <p:sp>
        <p:nvSpPr>
          <p:cNvPr id="7178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Example of text</a:t>
            </a:r>
          </a:p>
          <a:p>
            <a:pPr lvl="1"/>
            <a:r>
              <a:rPr lang="es-ES"/>
              <a:t>Example of a list level 1</a:t>
            </a:r>
          </a:p>
          <a:p>
            <a:pPr lvl="2"/>
            <a:r>
              <a:rPr lang="es-ES"/>
              <a:t>Example of a list level 2</a:t>
            </a:r>
          </a:p>
          <a:p>
            <a:pPr lvl="3"/>
            <a:r>
              <a:rPr lang="es-ES"/>
              <a:t>Example of a list level 3</a:t>
            </a:r>
          </a:p>
        </p:txBody>
      </p:sp>
      <p:sp>
        <p:nvSpPr>
          <p:cNvPr id="247819" name="Rectangle 10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>
              <a:defRPr/>
            </a:pPr>
            <a:r>
              <a:rPr lang="es-ES"/>
              <a:t>Tag Disambiguation Using DBpedia</a:t>
            </a:r>
          </a:p>
        </p:txBody>
      </p:sp>
    </p:spTree>
    <p:extLst>
      <p:ext uri="{BB962C8B-B14F-4D97-AF65-F5344CB8AC3E}">
        <p14:creationId xmlns:p14="http://schemas.microsoft.com/office/powerpoint/2010/main" val="2609794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it.istc.cnr.it/stlab-tools/fred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3756" y="3673066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1328673"/>
            <a:ext cx="6183631" cy="17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Bridging the gap between NLP and PROLEG</a:t>
            </a:r>
          </a:p>
          <a:p>
            <a:pPr lvl="0" defTabSz="914400">
              <a:defRPr/>
            </a:pPr>
            <a:r>
              <a:rPr lang="en-US" sz="2400" kern="0" dirty="0">
                <a:latin typeface="Helvetica Neue" charset="0"/>
                <a:ea typeface="Helvetica Neue" charset="0"/>
                <a:cs typeface="Helvetica Neue" charset="0"/>
              </a:rPr>
              <a:t>Internship Research Summary Talk</a:t>
            </a:r>
          </a:p>
          <a:p>
            <a:pPr lvl="0" defTabSz="914400">
              <a:lnSpc>
                <a:spcPct val="200000"/>
              </a:lnSpc>
              <a:defRPr/>
            </a:pPr>
            <a:r>
              <a:rPr lang="es-ES" altLang="ja-JP" sz="2000" kern="0" dirty="0">
                <a:latin typeface="Helvetica Neue" charset="0"/>
                <a:ea typeface="Helvetica Neue" charset="0"/>
                <a:cs typeface="Helvetica Neue" charset="0"/>
              </a:rPr>
              <a:t>H30.7.27 – H30.10.9</a:t>
            </a:r>
            <a:endParaRPr lang="en-US" sz="20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127927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@mnavas314</a:t>
            </a:r>
          </a:p>
        </p:txBody>
      </p:sp>
      <p:pic>
        <p:nvPicPr>
          <p:cNvPr id="12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46" y="651501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442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1" y="6168604"/>
            <a:ext cx="336003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18/10/2018</a:t>
            </a: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ETSII-UPM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9804" y="6515010"/>
            <a:ext cx="184235" cy="2520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418F0399-6552-4F74-B8F7-57E1A8EA1901}"/>
              </a:ext>
            </a:extLst>
          </p:cNvPr>
          <p:cNvSpPr txBox="1">
            <a:spLocks/>
          </p:cNvSpPr>
          <p:nvPr/>
        </p:nvSpPr>
        <p:spPr bwMode="auto">
          <a:xfrm>
            <a:off x="2743200" y="3413259"/>
            <a:ext cx="6172200" cy="9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endParaRPr lang="es-ES" sz="2400" kern="0" dirty="0"/>
          </a:p>
          <a:p>
            <a:pPr defTabSz="914400"/>
            <a:endParaRPr lang="es-ES" sz="2400" kern="0" dirty="0"/>
          </a:p>
          <a:p>
            <a:pPr defTabSz="914400"/>
            <a:endParaRPr lang="es-ES" sz="2400" kern="0" dirty="0"/>
          </a:p>
          <a:p>
            <a:pPr defTabSz="914400"/>
            <a:endParaRPr lang="es-ES" sz="1800" kern="0" dirty="0"/>
          </a:p>
          <a:p>
            <a:pPr defTabSz="914400"/>
            <a:r>
              <a:rPr lang="es-ES" sz="1800" kern="0" dirty="0"/>
              <a:t>Supervisor: Prof. Ken </a:t>
            </a:r>
            <a:r>
              <a:rPr lang="es-ES" sz="1800" kern="0" dirty="0" err="1"/>
              <a:t>Satoh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253106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522173D5-8F59-4D30-BBF6-DA8C7A2747C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38219" y="3955667"/>
            <a:ext cx="3000299" cy="17224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BFED7040-8EA6-4988-BE6F-37EB6B888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170" y="1864443"/>
            <a:ext cx="3364395" cy="441577"/>
          </a:xfrm>
          <a:prstGeom prst="rect">
            <a:avLst/>
          </a:prstGeom>
        </p:spPr>
      </p:pic>
      <p:sp>
        <p:nvSpPr>
          <p:cNvPr id="11" name="Cruz 10">
            <a:extLst>
              <a:ext uri="{FF2B5EF4-FFF2-40B4-BE49-F238E27FC236}">
                <a16:creationId xmlns="" xmlns:a16="http://schemas.microsoft.com/office/drawing/2014/main" id="{19CBF7E2-E028-4209-BEE8-B9D6C0982D90}"/>
              </a:ext>
            </a:extLst>
          </p:cNvPr>
          <p:cNvSpPr/>
          <p:nvPr/>
        </p:nvSpPr>
        <p:spPr bwMode="auto">
          <a:xfrm>
            <a:off x="5185149" y="2682399"/>
            <a:ext cx="806824" cy="793376"/>
          </a:xfrm>
          <a:prstGeom prst="plus">
            <a:avLst>
              <a:gd name="adj" fmla="val 36523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431D8063-E9F2-49FA-AB66-AA7B4809B19D}"/>
              </a:ext>
            </a:extLst>
          </p:cNvPr>
          <p:cNvSpPr txBox="1">
            <a:spLocks/>
          </p:cNvSpPr>
          <p:nvPr/>
        </p:nvSpPr>
        <p:spPr bwMode="auto">
          <a:xfrm>
            <a:off x="3132457" y="1002445"/>
            <a:ext cx="5049145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Fact base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(case)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48FBFF51-EECE-42B3-80E5-7E4EC20F592A}"/>
              </a:ext>
            </a:extLst>
          </p:cNvPr>
          <p:cNvSpPr txBox="1">
            <a:spLocks/>
          </p:cNvSpPr>
          <p:nvPr/>
        </p:nvSpPr>
        <p:spPr bwMode="auto">
          <a:xfrm>
            <a:off x="3113794" y="5678069"/>
            <a:ext cx="5049145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 base</a:t>
            </a:r>
          </a:p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(Law)</a:t>
            </a:r>
          </a:p>
        </p:txBody>
      </p:sp>
      <p:pic>
        <p:nvPicPr>
          <p:cNvPr id="14" name="Picture 10" descr="Resultado de imagen de law">
            <a:extLst>
              <a:ext uri="{FF2B5EF4-FFF2-40B4-BE49-F238E27FC236}">
                <a16:creationId xmlns="" xmlns:a16="http://schemas.microsoft.com/office/drawing/2014/main" id="{8A2DAA35-CF2C-4AE2-95BA-A6268CE58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61" y="3794280"/>
            <a:ext cx="2723329" cy="20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de documents">
            <a:extLst>
              <a:ext uri="{FF2B5EF4-FFF2-40B4-BE49-F238E27FC236}">
                <a16:creationId xmlns="" xmlns:a16="http://schemas.microsoft.com/office/drawing/2014/main" id="{0EEA50E5-59CB-4171-9F7B-30372BFEC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6" y="1157019"/>
            <a:ext cx="2634652" cy="22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echa: a la derecha 15">
            <a:extLst>
              <a:ext uri="{FF2B5EF4-FFF2-40B4-BE49-F238E27FC236}">
                <a16:creationId xmlns="" xmlns:a16="http://schemas.microsoft.com/office/drawing/2014/main" id="{81FFCFB9-EE24-42B4-B55C-96C3AA80F285}"/>
              </a:ext>
            </a:extLst>
          </p:cNvPr>
          <p:cNvSpPr/>
          <p:nvPr/>
        </p:nvSpPr>
        <p:spPr bwMode="auto">
          <a:xfrm>
            <a:off x="7778190" y="3299877"/>
            <a:ext cx="806824" cy="74507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7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PROLEG </a:t>
            </a:r>
            <a:r>
              <a:rPr lang="es-ES" dirty="0" err="1"/>
              <a:t>reasoning</a:t>
            </a:r>
            <a:r>
              <a:rPr lang="es-ES" dirty="0"/>
              <a:t> </a:t>
            </a:r>
            <a:r>
              <a:rPr lang="es-ES" dirty="0" err="1"/>
              <a:t>process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675EC32B-9B1F-4AED-BCBC-10DB758D6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56" y="823214"/>
            <a:ext cx="7047287" cy="5592572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1631946F-3F46-4343-85B1-C671E1EE1863}"/>
              </a:ext>
            </a:extLst>
          </p:cNvPr>
          <p:cNvSpPr/>
          <p:nvPr/>
        </p:nvSpPr>
        <p:spPr bwMode="auto">
          <a:xfrm>
            <a:off x="223589" y="513413"/>
            <a:ext cx="5972816" cy="1724177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00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FRAMES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Relevant events</a:t>
            </a:r>
          </a:p>
        </p:txBody>
      </p:sp>
      <p:pic>
        <p:nvPicPr>
          <p:cNvPr id="5" name="Picture 6" descr="https://12itisfinished.files.wordpress.com/2014/02/hourglas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64" y="1537831"/>
            <a:ext cx="3570650" cy="35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4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https://ticary.com/assets/img/NLP.png">
            <a:extLst>
              <a:ext uri="{FF2B5EF4-FFF2-40B4-BE49-F238E27FC236}">
                <a16:creationId xmlns="" xmlns:a16="http://schemas.microsoft.com/office/drawing/2014/main" id="{8D837B7B-5AD8-4A15-BEE6-684C735B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7" y="3786052"/>
            <a:ext cx="3483536" cy="18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ocument">
            <a:extLst>
              <a:ext uri="{FF2B5EF4-FFF2-40B4-BE49-F238E27FC236}">
                <a16:creationId xmlns="" xmlns:a16="http://schemas.microsoft.com/office/drawing/2014/main" id="{EC3315E9-A254-4FB9-964A-2D6BA1BF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0292"/>
            <a:ext cx="1476487" cy="19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F20BC203-E783-4D79-87EF-6B3F0985AA75}"/>
              </a:ext>
            </a:extLst>
          </p:cNvPr>
          <p:cNvGrpSpPr/>
          <p:nvPr/>
        </p:nvGrpSpPr>
        <p:grpSpPr>
          <a:xfrm>
            <a:off x="6252586" y="1151995"/>
            <a:ext cx="2382370" cy="2382370"/>
            <a:chOff x="5879503" y="2000303"/>
            <a:chExt cx="2382370" cy="2382370"/>
          </a:xfrm>
        </p:grpSpPr>
        <p:pic>
          <p:nvPicPr>
            <p:cNvPr id="1032" name="Picture 8" descr="Resultado de imagen de knowledge base icon">
              <a:extLst>
                <a:ext uri="{FF2B5EF4-FFF2-40B4-BE49-F238E27FC236}">
                  <a16:creationId xmlns="" xmlns:a16="http://schemas.microsoft.com/office/drawing/2014/main" id="{27A38D69-B61C-48A5-8F58-7D69F250E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03" y="2000303"/>
              <a:ext cx="2382370" cy="238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="" xmlns:a16="http://schemas.microsoft.com/office/drawing/2014/main" id="{7DF46672-B5A7-45C7-92AD-268E06A8C2B6}"/>
                </a:ext>
              </a:extLst>
            </p:cNvPr>
            <p:cNvSpPr txBox="1"/>
            <p:nvPr/>
          </p:nvSpPr>
          <p:spPr>
            <a:xfrm>
              <a:off x="6274102" y="2398955"/>
              <a:ext cx="1299282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PROLEG</a:t>
              </a:r>
              <a:endPara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Japanese</a:t>
              </a: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s-E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Law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" name="Flecha: a la derecha 5">
            <a:extLst>
              <a:ext uri="{FF2B5EF4-FFF2-40B4-BE49-F238E27FC236}">
                <a16:creationId xmlns="" xmlns:a16="http://schemas.microsoft.com/office/drawing/2014/main" id="{1BCEE93A-FC09-4575-BB32-0A5EE50D4324}"/>
              </a:ext>
            </a:extLst>
          </p:cNvPr>
          <p:cNvSpPr/>
          <p:nvPr/>
        </p:nvSpPr>
        <p:spPr bwMode="auto">
          <a:xfrm>
            <a:off x="3679115" y="2027700"/>
            <a:ext cx="1828800" cy="74507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E32BA596-1BD7-43B8-B00F-0AC814A7A6AE}"/>
              </a:ext>
            </a:extLst>
          </p:cNvPr>
          <p:cNvSpPr txBox="1">
            <a:spLocks/>
          </p:cNvSpPr>
          <p:nvPr/>
        </p:nvSpPr>
        <p:spPr bwMode="auto">
          <a:xfrm>
            <a:off x="6284859" y="5674655"/>
            <a:ext cx="1933687" cy="5584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Reasoning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26FBA22-5F02-4D86-870A-A6B2AA71BC52}"/>
              </a:ext>
            </a:extLst>
          </p:cNvPr>
          <p:cNvSpPr txBox="1">
            <a:spLocks/>
          </p:cNvSpPr>
          <p:nvPr/>
        </p:nvSpPr>
        <p:spPr bwMode="auto">
          <a:xfrm>
            <a:off x="112959" y="5699221"/>
            <a:ext cx="5049145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Natural Language Processing</a:t>
            </a:r>
          </a:p>
        </p:txBody>
      </p:sp>
      <p:pic>
        <p:nvPicPr>
          <p:cNvPr id="1036" name="Picture 12" descr="Resultado de imagen de japanese bridge icon">
            <a:extLst>
              <a:ext uri="{FF2B5EF4-FFF2-40B4-BE49-F238E27FC236}">
                <a16:creationId xmlns="" xmlns:a16="http://schemas.microsoft.com/office/drawing/2014/main" id="{330A7FF5-0BC8-450D-9B4C-892AA2A6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87" y="3934615"/>
            <a:ext cx="1871022" cy="9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elasticbeanstalk-us-west-2-559994335872.s3.amazonaws.com/reasoning.png">
            <a:extLst>
              <a:ext uri="{FF2B5EF4-FFF2-40B4-BE49-F238E27FC236}">
                <a16:creationId xmlns="" xmlns:a16="http://schemas.microsoft.com/office/drawing/2014/main" id="{041E8BD0-1A1C-46C1-BE54-56D752A2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50" y="3999454"/>
            <a:ext cx="1833396" cy="14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1FAE2426-FCC4-40EF-9A2F-ECE2DDCA4082}"/>
              </a:ext>
            </a:extLst>
          </p:cNvPr>
          <p:cNvSpPr/>
          <p:nvPr/>
        </p:nvSpPr>
        <p:spPr bwMode="auto">
          <a:xfrm>
            <a:off x="4083496" y="3518017"/>
            <a:ext cx="2276806" cy="201854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0ADBFF8C-414B-4BC0-B449-3DE880FE3FBC}"/>
              </a:ext>
            </a:extLst>
          </p:cNvPr>
          <p:cNvSpPr txBox="1"/>
          <p:nvPr/>
        </p:nvSpPr>
        <p:spPr>
          <a:xfrm rot="20005507">
            <a:off x="3722548" y="4269663"/>
            <a:ext cx="2978720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4684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Modelization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events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="" xmlns:a16="http://schemas.microsoft.com/office/drawing/2014/main" id="{7FCC45E3-666A-4EBE-BD32-AB03F5123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use </a:t>
            </a:r>
            <a:r>
              <a:rPr lang="es-ES" dirty="0" err="1"/>
              <a:t>frames</a:t>
            </a:r>
            <a:r>
              <a:rPr lang="es-ES" dirty="0"/>
              <a:t>:</a:t>
            </a:r>
          </a:p>
          <a:p>
            <a:pPr lvl="1"/>
            <a:r>
              <a:rPr lang="en-US" dirty="0"/>
              <a:t>A frame is “a data-structure for representing a stereotyped situation” (Minsky, 1975)</a:t>
            </a:r>
          </a:p>
          <a:p>
            <a:pPr lvl="1"/>
            <a:r>
              <a:rPr lang="en-US" dirty="0"/>
              <a:t>We will build frames for representing the different events that can affect to the status of a contract:</a:t>
            </a:r>
          </a:p>
          <a:p>
            <a:pPr lvl="2"/>
            <a:r>
              <a:rPr lang="en-US" dirty="0"/>
              <a:t>Establishment</a:t>
            </a:r>
          </a:p>
          <a:p>
            <a:pPr lvl="2"/>
            <a:r>
              <a:rPr lang="en-US" dirty="0"/>
              <a:t>Rescission</a:t>
            </a:r>
          </a:p>
          <a:p>
            <a:pPr lvl="2"/>
            <a:r>
              <a:rPr lang="en-US" dirty="0"/>
              <a:t>Duress</a:t>
            </a:r>
          </a:p>
          <a:p>
            <a:pPr lvl="1"/>
            <a:r>
              <a:rPr lang="en-US" dirty="0"/>
              <a:t>Then we will populate these frames.</a:t>
            </a:r>
          </a:p>
          <a:p>
            <a:pPr lvl="1"/>
            <a:r>
              <a:rPr lang="en-US" dirty="0"/>
              <a:t>Represent them in a standard way.</a:t>
            </a:r>
          </a:p>
          <a:p>
            <a:pPr lvl="1"/>
            <a:r>
              <a:rPr lang="en-US" dirty="0"/>
              <a:t>Output them as PROLEG facts.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3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Frames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D985927-1062-48C6-A2BA-B64246684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5" y="1680917"/>
            <a:ext cx="8443305" cy="4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722313" y="4429125"/>
            <a:ext cx="7772400" cy="1362075"/>
          </a:xfrm>
        </p:spPr>
        <p:txBody>
          <a:bodyPr/>
          <a:lstStyle/>
          <a:p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Challenges</a:t>
            </a:r>
            <a:endParaRPr lang="es-E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Main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2">
                    <a:lumMod val="75000"/>
                  </a:schemeClr>
                </a:solidFill>
              </a:rPr>
              <a:t>obstacles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826D06-B466-490D-A6E5-BC09D93A526D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750" y="1567968"/>
            <a:ext cx="4059050" cy="283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Challenges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="" xmlns:a16="http://schemas.microsoft.com/office/drawing/2014/main" id="{7FCC45E3-666A-4EBE-BD32-AB03F512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8027894" cy="5257800"/>
          </a:xfrm>
        </p:spPr>
        <p:txBody>
          <a:bodyPr/>
          <a:lstStyle/>
          <a:p>
            <a:r>
              <a:rPr lang="es-ES" dirty="0"/>
              <a:t>Style and </a:t>
            </a:r>
            <a:r>
              <a:rPr lang="es-ES" dirty="0" err="1"/>
              <a:t>complexity</a:t>
            </a:r>
            <a:r>
              <a:rPr lang="es-ES" dirty="0"/>
              <a:t>:</a:t>
            </a:r>
          </a:p>
          <a:p>
            <a:pPr lvl="1"/>
            <a:r>
              <a:rPr lang="en-US" dirty="0"/>
              <a:t>“A sells a house to B.” </a:t>
            </a:r>
            <a:r>
              <a:rPr lang="en-US" dirty="0">
                <a:sym typeface="Wingdings" panose="05000000000000000000" pitchFamily="2" charset="2"/>
              </a:rPr>
              <a:t> A tagged as a determiner</a:t>
            </a:r>
          </a:p>
          <a:p>
            <a:r>
              <a:rPr lang="en-US" dirty="0">
                <a:sym typeface="Wingdings" panose="05000000000000000000" pitchFamily="2" charset="2"/>
              </a:rPr>
              <a:t>Relevance: Possibilities, intentions, negations…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“A would like to sell it to C for a higher price.”</a:t>
            </a:r>
          </a:p>
          <a:p>
            <a:r>
              <a:rPr lang="en-US" dirty="0"/>
              <a:t>Coreferences:</a:t>
            </a:r>
          </a:p>
          <a:p>
            <a:pPr lvl="1"/>
            <a:r>
              <a:rPr lang="en-US" dirty="0"/>
              <a:t>“A </a:t>
            </a:r>
            <a:r>
              <a:rPr lang="en-US" b="1" dirty="0"/>
              <a:t>rescinded</a:t>
            </a:r>
            <a:r>
              <a:rPr lang="en-US" dirty="0"/>
              <a:t> a contract. This </a:t>
            </a:r>
            <a:r>
              <a:rPr lang="en-US" b="1" dirty="0"/>
              <a:t>rescission</a:t>
            </a:r>
            <a:r>
              <a:rPr lang="en-US" dirty="0"/>
              <a:t> was later cancelled.”</a:t>
            </a:r>
          </a:p>
          <a:p>
            <a:r>
              <a:rPr lang="en-US" dirty="0"/>
              <a:t>Nesting and matching:</a:t>
            </a:r>
          </a:p>
          <a:p>
            <a:pPr lvl="1"/>
            <a:r>
              <a:rPr lang="en-US" dirty="0"/>
              <a:t>Derive information from one clause to another.</a:t>
            </a:r>
          </a:p>
          <a:p>
            <a:pPr lvl="1"/>
            <a:r>
              <a:rPr lang="en-US" dirty="0"/>
              <a:t>“A rescinded the contract with B because of B’s duress.”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="" xmlns:a16="http://schemas.microsoft.com/office/drawing/2014/main" id="{D3C9E1B7-0B14-42BE-A8F3-A48312EC9FFE}"/>
              </a:ext>
            </a:extLst>
          </p:cNvPr>
          <p:cNvSpPr/>
          <p:nvPr/>
        </p:nvSpPr>
        <p:spPr bwMode="auto">
          <a:xfrm>
            <a:off x="2765614" y="5642378"/>
            <a:ext cx="935915" cy="30301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Rescission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="" xmlns:a16="http://schemas.microsoft.com/office/drawing/2014/main" id="{167A4CFA-6BA1-4E37-81E3-5198F3BE85FD}"/>
              </a:ext>
            </a:extLst>
          </p:cNvPr>
          <p:cNvSpPr/>
          <p:nvPr/>
        </p:nvSpPr>
        <p:spPr bwMode="auto">
          <a:xfrm>
            <a:off x="2233110" y="5100920"/>
            <a:ext cx="439272" cy="303011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="" xmlns:a16="http://schemas.microsoft.com/office/drawing/2014/main" id="{4F7C764E-EA55-471B-B4AF-0F740274147B}"/>
              </a:ext>
            </a:extLst>
          </p:cNvPr>
          <p:cNvSpPr/>
          <p:nvPr/>
        </p:nvSpPr>
        <p:spPr bwMode="auto">
          <a:xfrm>
            <a:off x="3738285" y="5100920"/>
            <a:ext cx="439272" cy="303011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975A8D7E-602F-4C0E-B194-01C93032404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672382" y="5403931"/>
            <a:ext cx="93232" cy="2384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="" xmlns:a16="http://schemas.microsoft.com/office/drawing/2014/main" id="{FD603035-6585-4410-B6CB-10C465FDA8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01529" y="5403931"/>
            <a:ext cx="93232" cy="2384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="" xmlns:a16="http://schemas.microsoft.com/office/drawing/2014/main" id="{613C9782-7FFF-4015-BF7E-5AEEB83E2C7B}"/>
              </a:ext>
            </a:extLst>
          </p:cNvPr>
          <p:cNvSpPr/>
          <p:nvPr/>
        </p:nvSpPr>
        <p:spPr bwMode="auto">
          <a:xfrm>
            <a:off x="6024284" y="5488189"/>
            <a:ext cx="935915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Fact</a:t>
            </a: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of</a:t>
            </a: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s-E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duress</a:t>
            </a:r>
            <a:endParaRPr kumimoji="0" lang="es-E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="" xmlns:a16="http://schemas.microsoft.com/office/drawing/2014/main" id="{3ACE8450-0303-4D0E-865D-3423E4388E52}"/>
              </a:ext>
            </a:extLst>
          </p:cNvPr>
          <p:cNvSpPr/>
          <p:nvPr/>
        </p:nvSpPr>
        <p:spPr bwMode="auto">
          <a:xfrm>
            <a:off x="5491780" y="4946731"/>
            <a:ext cx="439272" cy="303011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="" xmlns:a16="http://schemas.microsoft.com/office/drawing/2014/main" id="{DD505BA4-FD61-40DB-A5A3-43CEC0754554}"/>
              </a:ext>
            </a:extLst>
          </p:cNvPr>
          <p:cNvSpPr/>
          <p:nvPr/>
        </p:nvSpPr>
        <p:spPr bwMode="auto">
          <a:xfrm>
            <a:off x="6996955" y="4946731"/>
            <a:ext cx="439272" cy="303011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="" xmlns:a16="http://schemas.microsoft.com/office/drawing/2014/main" id="{4FEAFBCA-B1DB-452C-A3BC-32D0D6AED7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31052" y="5249742"/>
            <a:ext cx="93232" cy="2384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="" xmlns:a16="http://schemas.microsoft.com/office/drawing/2014/main" id="{9B5C5924-3FC3-4CC2-A621-766D50996B89}"/>
              </a:ext>
            </a:extLst>
          </p:cNvPr>
          <p:cNvCxnSpPr>
            <a:cxnSpLocks/>
          </p:cNvCxnSpPr>
          <p:nvPr/>
        </p:nvCxnSpPr>
        <p:spPr bwMode="auto">
          <a:xfrm flipV="1">
            <a:off x="6960199" y="5249742"/>
            <a:ext cx="93232" cy="23844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challenge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="" xmlns:a16="http://schemas.microsoft.com/office/drawing/2014/main" id="{7FCC45E3-666A-4EBE-BD32-AB03F512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82127"/>
            <a:ext cx="8027894" cy="5442473"/>
          </a:xfrm>
        </p:spPr>
        <p:txBody>
          <a:bodyPr/>
          <a:lstStyle/>
          <a:p>
            <a:r>
              <a:rPr lang="es-ES" dirty="0" err="1"/>
              <a:t>Paraphrasing</a:t>
            </a:r>
            <a:r>
              <a:rPr lang="es-ES" dirty="0"/>
              <a:t>:</a:t>
            </a:r>
          </a:p>
          <a:p>
            <a:pPr lvl="1"/>
            <a:r>
              <a:rPr lang="en-US" dirty="0"/>
              <a:t>Lots of ways to express the same information.</a:t>
            </a:r>
          </a:p>
          <a:p>
            <a:pPr lvl="1"/>
            <a:r>
              <a:rPr lang="en-US" dirty="0"/>
              <a:t>Different semantics.</a:t>
            </a:r>
          </a:p>
          <a:p>
            <a:pPr lvl="2"/>
            <a:r>
              <a:rPr lang="en-US" dirty="0"/>
              <a:t>Buy, purchase, acquire, sign a purchase contract, establish a contract… sell!</a:t>
            </a:r>
          </a:p>
          <a:p>
            <a:pPr lvl="1"/>
            <a:r>
              <a:rPr lang="en-US" dirty="0"/>
              <a:t>Different syntaxis: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78DFB774-8849-40A3-8BC0-571F1ECF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87" y="3186513"/>
            <a:ext cx="7109720" cy="324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CONTRACTFRAMES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  <p:pic>
        <p:nvPicPr>
          <p:cNvPr id="7" name="Picture 6" descr="http://blog.pegasuslighting.com/wp-content/uploads/2013/06/light-bulb-219x300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41180"/>
            <a:ext cx="2448592" cy="335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0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  <p:pic>
        <p:nvPicPr>
          <p:cNvPr id="16" name="Picture 2" descr="http://insidelegal.typepad.com/files/LTNY11AgendaWordCloud1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4913"/>
          <a:stretch/>
        </p:blipFill>
        <p:spPr bwMode="auto">
          <a:xfrm>
            <a:off x="3754079" y="2310203"/>
            <a:ext cx="4766324" cy="23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84132" y="637309"/>
            <a:ext cx="4210960" cy="527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s-ES" sz="3200" b="1" kern="0" dirty="0" err="1"/>
              <a:t>Outline</a:t>
            </a:r>
            <a:endParaRPr lang="es-ES" sz="32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/>
          </a:p>
          <a:p>
            <a:pPr defTabSz="914400"/>
            <a:r>
              <a:rPr lang="en-US" kern="0" dirty="0"/>
              <a:t>Introduction</a:t>
            </a:r>
          </a:p>
          <a:p>
            <a:pPr lvl="1" defTabSz="914400"/>
            <a:r>
              <a:rPr lang="en-US" kern="0" dirty="0"/>
              <a:t>A bit of context</a:t>
            </a:r>
          </a:p>
          <a:p>
            <a:pPr lvl="1" defTabSz="914400"/>
            <a:r>
              <a:rPr lang="en-US" kern="0" dirty="0"/>
              <a:t>PROLEG</a:t>
            </a:r>
          </a:p>
          <a:p>
            <a:pPr defTabSz="914400"/>
            <a:r>
              <a:rPr lang="en-US" kern="0" dirty="0"/>
              <a:t>Frames</a:t>
            </a:r>
          </a:p>
          <a:p>
            <a:pPr defTabSz="914400"/>
            <a:r>
              <a:rPr lang="en-US" kern="0" dirty="0"/>
              <a:t>Challenges</a:t>
            </a:r>
          </a:p>
          <a:p>
            <a:pPr defTabSz="914400"/>
            <a:r>
              <a:rPr lang="en-US" kern="0" dirty="0" err="1"/>
              <a:t>ContractFrames</a:t>
            </a:r>
            <a:endParaRPr lang="en-US" kern="0" dirty="0"/>
          </a:p>
          <a:p>
            <a:pPr defTabSz="914400"/>
            <a:r>
              <a:rPr lang="en-US" kern="0" dirty="0"/>
              <a:t>Other info</a:t>
            </a:r>
          </a:p>
          <a:p>
            <a:pPr defTabSz="914400"/>
            <a:r>
              <a:rPr lang="en-US" kern="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5338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ContractFrames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="" xmlns:a16="http://schemas.microsoft.com/office/drawing/2014/main" id="{7FCC45E3-666A-4EBE-BD32-AB03F512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66800"/>
            <a:ext cx="8027894" cy="5257800"/>
          </a:xfrm>
        </p:spPr>
        <p:txBody>
          <a:bodyPr/>
          <a:lstStyle/>
          <a:p>
            <a:r>
              <a:rPr lang="es-ES" dirty="0"/>
              <a:t>Framework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deal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 in </a:t>
            </a:r>
            <a:r>
              <a:rPr lang="es-ES" dirty="0" err="1"/>
              <a:t>purchase</a:t>
            </a:r>
            <a:r>
              <a:rPr lang="es-ES" dirty="0"/>
              <a:t> </a:t>
            </a:r>
            <a:r>
              <a:rPr lang="es-ES" dirty="0" err="1"/>
              <a:t>contracts</a:t>
            </a:r>
            <a:r>
              <a:rPr lang="es-ES" dirty="0"/>
              <a:t>: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CoreNLP</a:t>
            </a:r>
            <a:r>
              <a:rPr lang="en-US" dirty="0"/>
              <a:t> tools.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Dedicated rules for event processing.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Middle representations as frames.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Final output: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PROLEG facts.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Linked Data.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Visual xml:</a:t>
            </a:r>
          </a:p>
          <a:p>
            <a:pPr marL="914400" lvl="2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914400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Also an ontology for representation in a standard way.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E4F94275-25DA-4D8F-A81C-C81DA74B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3" y="4230746"/>
            <a:ext cx="7067774" cy="1172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20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framework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162856CE-4680-4CA8-8B1F-D926EA19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2" y="914400"/>
            <a:ext cx="8929156" cy="55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Ontology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59131E49-14C8-47DF-9956-2806288BFA7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8619" y="1337741"/>
            <a:ext cx="6889615" cy="4563517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38903F3B-920F-46D1-8B12-535C915C7DB2}"/>
              </a:ext>
            </a:extLst>
          </p:cNvPr>
          <p:cNvSpPr/>
          <p:nvPr/>
        </p:nvSpPr>
        <p:spPr>
          <a:xfrm>
            <a:off x="872416" y="3713662"/>
            <a:ext cx="26453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Contract Workflow Ontology</a:t>
            </a:r>
            <a:endParaRPr kumimoji="0" lang="es-ES" sz="3200" b="0" i="0" u="none" strike="noStrike" kern="1200" cap="none" spc="0" normalizeH="0" baseline="0" noProof="0" dirty="0">
              <a:ln>
                <a:noFill/>
              </a:ln>
              <a:solidFill>
                <a:srgbClr val="808080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2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RDF output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0C1AB856-6D52-4DA1-A61C-7CDFD92CA1B8}"/>
              </a:ext>
            </a:extLst>
          </p:cNvPr>
          <p:cNvSpPr/>
          <p:nvPr/>
        </p:nvSpPr>
        <p:spPr>
          <a:xfrm>
            <a:off x="161368" y="874722"/>
            <a:ext cx="8864301" cy="5509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&lt;https://mnavasloro.github.io/ContractFrames/data/e628571e-ad26-4537-8061-9a8fd378fd19&gt; &lt;http://www.w3.org/1999/02/22-rdf-syntax-ns#type&gt; &lt;https://mnavasloro.github.io/ContractFrames/Agreement&gt; . &lt;https://mnavasloro.github.io/ContractFrames/data/e628571e-ad26-4537-8061-9a8fd378fd19&gt; &lt;http://purl.oclc.org/NET/mco-core/party&gt; "A" . &lt;https://mnavasloro.github.io/ContractFrames/data/e628571e-ad26-4537-8061-9a8fd378fd19&gt; &lt;http://purl.oclc.org/NET/mco-core/entity&gt; "L" . &lt;https://mnavasloro.github.io/ContractFrames/data/e628571e-ad26-4537-8061-9a8fd378fd19&gt; &lt;https://mnavasloro.github.io/ContractFrames/price&gt; "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price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&lt;https://mnavasloro.github.io/ContractFrames/data/e628571e-ad26-4537-8061-9a8fd378fd19&gt; &lt;https://mnavasloro.github.io/ContractFrames/relatedContract&gt; "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price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&lt;https://mnavasloro.github.io/ContractFrames/data/e628571e-ad26-4537-8061-9a8fd378fd19&gt; &lt;http://purl.org/dc/terms/date&gt; "2018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year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04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month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01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day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&lt;https://mnavasloro.github.io/ContractFrames/data/d6f87e79-c68f-4116-ae06-dca566827891&gt; &lt;http://www.w3.org/1999/02/22-rdf-syntax-ns#type&gt; &lt;https://mnavasloro.github.io/ContractFrames/Manifestation&gt; . &lt;https://mnavasloro.github.io/ContractFrames/data/d6f87e79-c68f-4116-ae06-dca566827891&gt; &lt;https://mnavasloro.github.io/ContractFrames/manifester &gt; "A" . &lt;https://mnavasloro.github.io/ContractFrames/data/d6f87e79-c68f-4116-ae06-dca566827891&gt; &lt;https://mnavasloro.github.io/ContractFrames/manifestee &gt; "B" . &lt;https://mnavasloro.github.io/ContractFrames/data/d6f87e79-c68f-4116-ae06-dca566827891&gt; &lt;https://mnavasloro.github.io/ContractFrames/rescission &gt; "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contract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&lt;https://mnavasloro.github.io/ContractFrames/data/d6f87e79-c68f-4116-ae06-dca566827891&gt; &lt;http://purl.org/dc/terms/date&gt; "2018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year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05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month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01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day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&lt;https://mnavasloro.github.io/ContractFrames/data/d6f87e79-c68f-4116-ae06-dca566827891&gt; &lt;http://www.w3.org/1999/02/22-rdf-syntax-ns#type&gt; &lt;https://mnavasloro.github.io/ContractFrames/Duress&gt; . &lt;https://mnavasloro.github.io/ContractFrames/data/d6f87e79-c68f-4116-ae06-dca566827891&gt; &lt;https://mnavasloro.github.io/ContractFrames/manifester &gt; "B" . &lt;https://mnavasloro.github.io/ContractFrames/data/d6f87e79-c68f-4116-ae06-dca566827891&gt; &lt;https://mnavasloro.github.io/ContractFrames/manifestee &gt; "A" . &lt;https://mnavasloro.github.io/ContractFrames/data/d6f87e79-c68f-4116-ae06-dca566827891&gt; &lt;http://purl.org/dc/terms/date&gt; "2018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year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04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month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15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day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&lt;https://mnavasloro.github.io/ContractFrames/data/d6f87e79-c68f-4116-ae06-dca566827891&gt; &lt;https://mnavasloro.github.io/ContractFrames/rescission &gt; "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contract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&lt;https://mnavasloro.github.io/ContractFrames/data/cad0512f-22a5-4fff-9975-b5ad1abafcb7&gt; &lt;http://www.w3.org/1999/02/22-rdf-syntax-ns#type&gt; &lt;https://mnavasloro.github.io/ContractFrames/Manifestation&gt; . &lt;https://mnavasloro.github.io/ContractFrames/data/cad0512f-22a5-4fff-9975-b5ad1abafcb7&gt; &lt;https://mnavasloro.github.io/ContractFrames/manifester &gt; "A" . &lt;https://mnavasloro.github.io/ContractFrames/data/cad0512f-22a5-4fff-9975-b5ad1abafcb7&gt; &lt;https://mnavasloro.github.io/ContractFrames/manifestee &gt; "B" . &lt;https://mnavasloro.github.io/ContractFrames/data/cad0512f-22a5-4fff-9975-b5ad1abafcb7&gt; &lt;https://mnavasloro.github.io/ContractFrames/rescission &gt; "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rescission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contract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)" . &lt;https://mnavasloro.github.io/ContractFrames/data/cad0512f-22a5-4fff-9975-b5ad1abafcb7&gt; &lt;http://purl.org/dc/terms/date&gt; "2018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year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06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month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01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day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" . </a:t>
            </a:r>
          </a:p>
        </p:txBody>
      </p:sp>
    </p:spTree>
    <p:extLst>
      <p:ext uri="{BB962C8B-B14F-4D97-AF65-F5344CB8AC3E}">
        <p14:creationId xmlns:p14="http://schemas.microsoft.com/office/powerpoint/2010/main" val="32192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ADDITIONAL INFO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Just for OEG :)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BF68D0E5-28ED-4A10-8202-C9EA63A7B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88" b="81313" l="6167" r="82917">
                        <a14:foregroundMark x1="9750" y1="24125" x2="9750" y2="24125"/>
                        <a14:foregroundMark x1="7667" y1="13875" x2="7667" y2="13875"/>
                        <a14:foregroundMark x1="6417" y1="18813" x2="6417" y2="18813"/>
                        <a14:foregroundMark x1="7917" y1="14563" x2="7917" y2="14563"/>
                        <a14:foregroundMark x1="10917" y1="14563" x2="28917" y2="14563"/>
                        <a14:foregroundMark x1="28917" y1="14563" x2="15417" y2="15250"/>
                        <a14:foregroundMark x1="15417" y1="15250" x2="47750" y2="14313"/>
                        <a14:foregroundMark x1="47750" y1="14313" x2="17750" y2="11875"/>
                        <a14:foregroundMark x1="50750" y1="13875" x2="77833" y2="10938"/>
                        <a14:foregroundMark x1="77833" y1="10938" x2="51083" y2="10563"/>
                        <a14:foregroundMark x1="51083" y1="10563" x2="64333" y2="11688"/>
                        <a14:foregroundMark x1="64333" y1="11688" x2="71583" y2="11438"/>
                        <a14:foregroundMark x1="78083" y1="9625" x2="70083" y2="9188"/>
                        <a14:foregroundMark x1="47167" y1="51812" x2="47167" y2="51812"/>
                        <a14:foregroundMark x1="52500" y1="54250" x2="23250" y2="53813"/>
                        <a14:foregroundMark x1="23250" y1="53813" x2="10000" y2="59688"/>
                        <a14:foregroundMark x1="10000" y1="59688" x2="5500" y2="69875"/>
                        <a14:foregroundMark x1="5500" y1="69875" x2="14750" y2="77500"/>
                        <a14:foregroundMark x1="14750" y1="77500" x2="48333" y2="78375"/>
                        <a14:foregroundMark x1="48333" y1="78375" x2="62750" y2="78313"/>
                        <a14:foregroundMark x1="62750" y1="78313" x2="75500" y2="74938"/>
                        <a14:foregroundMark x1="75500" y1="74938" x2="79833" y2="53250"/>
                        <a14:foregroundMark x1="79833" y1="53250" x2="67250" y2="50438"/>
                        <a14:foregroundMark x1="67250" y1="50438" x2="25000" y2="49563"/>
                        <a14:foregroundMark x1="25000" y1="49563" x2="12083" y2="52938"/>
                        <a14:foregroundMark x1="12083" y1="52938" x2="10583" y2="55563"/>
                        <a14:foregroundMark x1="13250" y1="59375" x2="29333" y2="59500"/>
                        <a14:foregroundMark x1="29333" y1="59500" x2="24583" y2="70625"/>
                        <a14:foregroundMark x1="24583" y1="70625" x2="51833" y2="61250"/>
                        <a14:foregroundMark x1="51833" y1="61250" x2="66667" y2="60063"/>
                        <a14:foregroundMark x1="66667" y1="60063" x2="61583" y2="70625"/>
                        <a14:foregroundMark x1="61583" y1="70625" x2="75083" y2="71063"/>
                        <a14:foregroundMark x1="75083" y1="71063" x2="79000" y2="80500"/>
                        <a14:foregroundMark x1="79000" y1="80500" x2="51750" y2="81313"/>
                        <a14:foregroundMark x1="51750" y1="81313" x2="22833" y2="77500"/>
                        <a14:foregroundMark x1="22833" y1="77500" x2="46750" y2="75188"/>
                        <a14:foregroundMark x1="46750" y1="75188" x2="26917" y2="73250"/>
                        <a14:foregroundMark x1="26917" y1="73250" x2="63417" y2="66875"/>
                        <a14:foregroundMark x1="63417" y1="66875" x2="67333" y2="56000"/>
                        <a14:foregroundMark x1="67333" y1="56000" x2="74250" y2="53813"/>
                        <a14:foregroundMark x1="6417" y1="56500" x2="6417" y2="56500"/>
                        <a14:foregroundMark x1="17417" y1="11875" x2="6167" y2="17438"/>
                        <a14:foregroundMark x1="6167" y1="17438" x2="13917" y2="14563"/>
                        <a14:foregroundMark x1="50750" y1="12750" x2="52500" y2="12313"/>
                        <a14:foregroundMark x1="8833" y1="41063" x2="6417" y2="13000"/>
                        <a14:foregroundMark x1="9417" y1="42875" x2="6750" y2="13875"/>
                        <a14:backgroundMark x1="58500" y1="45750" x2="60250" y2="45563"/>
                        <a14:backgroundMark x1="41250" y1="45750" x2="41250" y2="45750"/>
                        <a14:backgroundMark x1="40000" y1="45563" x2="40000" y2="45563"/>
                        <a14:backgroundMark x1="37917" y1="45563" x2="37917" y2="45563"/>
                      </a14:backgroundRemoval>
                    </a14:imgEffect>
                  </a14:imgLayer>
                </a14:imgProps>
              </a:ext>
            </a:extLst>
          </a:blip>
          <a:srcRect l="2095" t="6754" r="8039" b="14317"/>
          <a:stretch/>
        </p:blipFill>
        <p:spPr>
          <a:xfrm>
            <a:off x="9783728" y="1238618"/>
            <a:ext cx="3166928" cy="3708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93F1E27B-BAD3-4217-8A5D-5C5A40CD43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444309">
            <a:off x="5010712" y="1485696"/>
            <a:ext cx="3366850" cy="38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NII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3400" y="763793"/>
            <a:ext cx="4038600" cy="5789408"/>
          </a:xfrm>
        </p:spPr>
        <p:txBody>
          <a:bodyPr lIns="36000" rIns="36000"/>
          <a:lstStyle/>
          <a:p>
            <a:pPr marL="547687" indent="-457200"/>
            <a:r>
              <a:rPr lang="en-US" dirty="0"/>
              <a:t>A lot of seminars (Machine Understanding, Logics…)</a:t>
            </a:r>
          </a:p>
          <a:p>
            <a:pPr marL="547687" indent="-457200"/>
            <a:r>
              <a:rPr lang="en-US" dirty="0"/>
              <a:t>Research Camp in </a:t>
            </a:r>
            <a:r>
              <a:rPr lang="en-US" dirty="0" err="1"/>
              <a:t>Karuizawa</a:t>
            </a:r>
            <a:r>
              <a:rPr lang="en-US" dirty="0"/>
              <a:t> (“Japanese </a:t>
            </a:r>
            <a:r>
              <a:rPr lang="en-US" dirty="0" err="1"/>
              <a:t>Cercedilla</a:t>
            </a:r>
            <a:r>
              <a:rPr lang="en-US" dirty="0"/>
              <a:t>”)</a:t>
            </a:r>
          </a:p>
          <a:p>
            <a:pPr marL="947737" lvl="1" indent="-457200"/>
            <a:r>
              <a:rPr lang="en-US" dirty="0"/>
              <a:t>Not very interesting.</a:t>
            </a:r>
          </a:p>
          <a:p>
            <a:pPr marL="947737" lvl="1" indent="-457200"/>
            <a:r>
              <a:rPr lang="en-US" dirty="0"/>
              <a:t>Each one worked on their stuff, if you wanted to discuss something with other people, you ask.</a:t>
            </a:r>
          </a:p>
          <a:p>
            <a:pPr marL="547687" indent="-457200"/>
            <a:r>
              <a:rPr lang="en-US" dirty="0"/>
              <a:t>Emails with publications</a:t>
            </a:r>
          </a:p>
          <a:p>
            <a:pPr marL="547687" indent="-457200"/>
            <a:r>
              <a:rPr lang="en-US" dirty="0"/>
              <a:t>Monthly food meetings paying </a:t>
            </a:r>
            <a:r>
              <a:rPr lang="es-ES" dirty="0"/>
              <a:t>¥100</a:t>
            </a: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547687" indent="-457200"/>
            <a:endParaRPr lang="en-US" dirty="0"/>
          </a:p>
          <a:p>
            <a:pPr marL="947737" lvl="1" indent="-457200"/>
            <a:endParaRPr lang="en-US" dirty="0"/>
          </a:p>
          <a:p>
            <a:pPr marL="1347787" lvl="2" indent="-457200"/>
            <a:endParaRPr lang="en-US" sz="900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490537" lvl="1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90487" indent="0">
              <a:buNone/>
            </a:pPr>
            <a:endParaRPr lang="en-US" sz="2800" dirty="0"/>
          </a:p>
          <a:p>
            <a:pPr marL="547687" indent="-457200"/>
            <a:endParaRPr lang="en-US" sz="2800" dirty="0"/>
          </a:p>
          <a:p>
            <a:pPr marL="90487" indent="0">
              <a:buNone/>
            </a:pP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25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6CC3B13A-9DEE-4FEE-B2E6-02DAB1AFB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25" y="561062"/>
            <a:ext cx="3913029" cy="2934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B55A4024-3334-486D-A719-D2AD58237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2" t="31538" r="40641" b="27436"/>
          <a:stretch/>
        </p:blipFill>
        <p:spPr>
          <a:xfrm rot="5400000">
            <a:off x="4386837" y="4033710"/>
            <a:ext cx="2934773" cy="1969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2" descr="https://www.isg.uni-konstanz.de/typo3temp/secure_downloads/92581/0/08581dc5a5478d0f4900112e1adf291633df83fa/NII_Copyright_Bela_Gipp.jpg">
            <a:extLst>
              <a:ext uri="{FF2B5EF4-FFF2-40B4-BE49-F238E27FC236}">
                <a16:creationId xmlns="" xmlns:a16="http://schemas.microsoft.com/office/drawing/2014/main" id="{8133FD30-2D64-46CC-917B-BF1895F79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187" t="-2246" b="-481"/>
          <a:stretch/>
        </p:blipFill>
        <p:spPr bwMode="auto">
          <a:xfrm>
            <a:off x="6357312" y="3429000"/>
            <a:ext cx="2392642" cy="30566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48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Group</a:t>
            </a:r>
            <a:r>
              <a:rPr lang="es-ES" dirty="0"/>
              <a:t> </a:t>
            </a:r>
            <a:r>
              <a:rPr lang="es-ES" dirty="0" err="1"/>
              <a:t>Organization</a:t>
            </a:r>
            <a:endParaRPr lang="es-ES" dirty="0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3400" y="925975"/>
            <a:ext cx="8342554" cy="5627225"/>
          </a:xfrm>
        </p:spPr>
        <p:txBody>
          <a:bodyPr lIns="36000" rIns="36000"/>
          <a:lstStyle/>
          <a:p>
            <a:pPr marL="547687" indent="-457200"/>
            <a:r>
              <a:rPr lang="en-US" dirty="0"/>
              <a:t>Ken Satoh is the leader</a:t>
            </a:r>
          </a:p>
          <a:p>
            <a:pPr marL="947737" lvl="1" indent="-457200"/>
            <a:r>
              <a:rPr lang="en-US" dirty="0"/>
              <a:t>He gets interns for short periods of time (2-6 months).</a:t>
            </a:r>
          </a:p>
          <a:p>
            <a:pPr marL="947737" lvl="1" indent="-457200"/>
            <a:r>
              <a:rPr lang="en-US" dirty="0"/>
              <a:t>He gets postdocs for medium periods of time (7 months-2 years).</a:t>
            </a:r>
          </a:p>
          <a:p>
            <a:pPr marL="947737" lvl="1" indent="-457200"/>
            <a:r>
              <a:rPr lang="en-US" dirty="0"/>
              <a:t>Additionally, a group of Japanese people:</a:t>
            </a:r>
          </a:p>
          <a:p>
            <a:pPr marL="1347787" lvl="2" indent="-457200"/>
            <a:r>
              <a:rPr lang="en-US" dirty="0"/>
              <a:t>No contact</a:t>
            </a:r>
          </a:p>
          <a:p>
            <a:pPr marL="1347787" lvl="2" indent="-457200"/>
            <a:r>
              <a:rPr lang="en-US" dirty="0"/>
              <a:t>Working in PROLEG</a:t>
            </a:r>
          </a:p>
          <a:p>
            <a:pPr marL="1347787" lvl="2" indent="-457200"/>
            <a:r>
              <a:rPr lang="en-US" dirty="0"/>
              <a:t>Very mysterious.</a:t>
            </a:r>
          </a:p>
          <a:p>
            <a:pPr marL="547687" indent="-457200"/>
            <a:r>
              <a:rPr lang="en-US" dirty="0"/>
              <a:t>We had weekly meetings (plus some one-to-one)</a:t>
            </a:r>
          </a:p>
          <a:p>
            <a:pPr marL="547687" indent="-457200"/>
            <a:r>
              <a:rPr lang="en-US" dirty="0"/>
              <a:t>He prefers to work with foreign people.</a:t>
            </a:r>
          </a:p>
          <a:p>
            <a:pPr marL="547687" indent="-457200"/>
            <a:r>
              <a:rPr lang="en-US" dirty="0"/>
              <a:t>He has a lot of money to travel (offered to pay even my JURIX travel, and payed </a:t>
            </a:r>
            <a:r>
              <a:rPr lang="en-US" dirty="0" err="1"/>
              <a:t>Karuizawa</a:t>
            </a:r>
            <a:r>
              <a:rPr lang="en-US" dirty="0"/>
              <a:t>, about 17550).</a:t>
            </a:r>
          </a:p>
          <a:p>
            <a:pPr marL="547687" indent="-457200"/>
            <a:r>
              <a:rPr lang="en-US" dirty="0"/>
              <a:t>Interested in Lynx project, from the reasoning point of view.</a:t>
            </a:r>
          </a:p>
          <a:p>
            <a:pPr marL="547687" indent="-457200"/>
            <a:endParaRPr lang="en-US" dirty="0"/>
          </a:p>
          <a:p>
            <a:pPr marL="947737" lvl="1" indent="-457200"/>
            <a:endParaRPr lang="en-US" dirty="0"/>
          </a:p>
          <a:p>
            <a:pPr marL="1347787" lvl="2" indent="-457200"/>
            <a:endParaRPr lang="en-US" sz="900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490537" lvl="1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90487" indent="0">
              <a:buNone/>
            </a:pPr>
            <a:endParaRPr lang="en-US" sz="2800" dirty="0"/>
          </a:p>
          <a:p>
            <a:pPr marL="547687" indent="-457200"/>
            <a:endParaRPr lang="en-US" sz="2800" dirty="0"/>
          </a:p>
          <a:p>
            <a:pPr marL="90487" indent="0">
              <a:buNone/>
            </a:pP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935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work</a:t>
            </a:r>
            <a:endParaRPr lang="es-ES" dirty="0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3400" y="925975"/>
            <a:ext cx="8342554" cy="5627225"/>
          </a:xfrm>
        </p:spPr>
        <p:txBody>
          <a:bodyPr lIns="36000" rIns="36000"/>
          <a:lstStyle/>
          <a:p>
            <a:pPr marL="90487" indent="0">
              <a:buNone/>
            </a:pPr>
            <a:r>
              <a:rPr lang="en-US" dirty="0"/>
              <a:t>Attempt to participate in COLIEE:</a:t>
            </a:r>
          </a:p>
          <a:p>
            <a:pPr marL="547687" indent="-457200"/>
            <a:r>
              <a:rPr lang="en-US" dirty="0"/>
              <a:t>QA problem on legal texts.</a:t>
            </a:r>
          </a:p>
          <a:p>
            <a:pPr marL="947737" lvl="1" indent="-457200"/>
            <a:r>
              <a:rPr lang="en-US" dirty="0"/>
              <a:t>Japanese and </a:t>
            </a:r>
            <a:r>
              <a:rPr lang="en-US" u="sng" dirty="0"/>
              <a:t>English</a:t>
            </a:r>
            <a:r>
              <a:rPr lang="en-US" dirty="0"/>
              <a:t> version of corpora.</a:t>
            </a:r>
          </a:p>
          <a:p>
            <a:pPr marL="547687" indent="-457200"/>
            <a:r>
              <a:rPr lang="en-US" dirty="0"/>
              <a:t>Approach:</a:t>
            </a:r>
          </a:p>
          <a:p>
            <a:pPr marL="947737" lvl="1" indent="-457200"/>
            <a:r>
              <a:rPr lang="en-US" dirty="0"/>
              <a:t>Look for events</a:t>
            </a:r>
          </a:p>
          <a:p>
            <a:pPr marL="947737" lvl="1" indent="-457200"/>
            <a:r>
              <a:rPr lang="en-US" dirty="0"/>
              <a:t>Look for noun groups.</a:t>
            </a:r>
          </a:p>
          <a:p>
            <a:pPr marL="547687" indent="-457200"/>
            <a:r>
              <a:rPr lang="en-US" dirty="0"/>
              <a:t>Problems:</a:t>
            </a:r>
          </a:p>
          <a:p>
            <a:pPr marL="947737" lvl="1" indent="-457200"/>
            <a:r>
              <a:rPr lang="en-US" dirty="0"/>
              <a:t>No resources for synonyms, </a:t>
            </a:r>
            <a:r>
              <a:rPr lang="en-US" dirty="0" err="1"/>
              <a:t>hyperonyms</a:t>
            </a:r>
            <a:r>
              <a:rPr lang="en-US" dirty="0"/>
              <a:t>…</a:t>
            </a:r>
          </a:p>
          <a:p>
            <a:pPr marL="947737" lvl="1" indent="-457200"/>
            <a:r>
              <a:rPr lang="en-US" dirty="0"/>
              <a:t>Need of legal knowledge.</a:t>
            </a:r>
          </a:p>
          <a:p>
            <a:pPr marL="947737" lvl="1" indent="-457200"/>
            <a:r>
              <a:rPr lang="en-US" dirty="0"/>
              <a:t>Need of Japanese context knowledge:</a:t>
            </a:r>
          </a:p>
          <a:p>
            <a:pPr marL="890587" lvl="2" indent="0">
              <a:buNone/>
            </a:pPr>
            <a:r>
              <a:rPr lang="en-US" dirty="0"/>
              <a:t>		Valuable goods ~ kimono</a:t>
            </a:r>
          </a:p>
          <a:p>
            <a:pPr marL="547687" indent="-457200"/>
            <a:r>
              <a:rPr lang="en-US" dirty="0"/>
              <a:t>Decided to focus on Event Calculus.</a:t>
            </a:r>
          </a:p>
          <a:p>
            <a:pPr marL="547687" indent="-457200"/>
            <a:r>
              <a:rPr lang="en-US" dirty="0"/>
              <a:t>Then, we expanded it to directly translate to PROLEG.</a:t>
            </a:r>
          </a:p>
          <a:p>
            <a:pPr marL="890587" lvl="2" indent="0">
              <a:buNone/>
            </a:pPr>
            <a:endParaRPr lang="en-US" dirty="0"/>
          </a:p>
          <a:p>
            <a:pPr marL="1347787" lvl="2" indent="-457200"/>
            <a:endParaRPr lang="en-US" sz="900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490537" lvl="1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90487" indent="0">
              <a:buNone/>
            </a:pPr>
            <a:endParaRPr lang="en-US" sz="2800" dirty="0"/>
          </a:p>
          <a:p>
            <a:pPr marL="547687" indent="-457200"/>
            <a:endParaRPr lang="en-US" sz="2800" dirty="0"/>
          </a:p>
          <a:p>
            <a:pPr marL="90487" indent="0">
              <a:buNone/>
            </a:pP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5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People </a:t>
            </a:r>
            <a:r>
              <a:rPr lang="es-ES" dirty="0" err="1"/>
              <a:t>met</a:t>
            </a:r>
            <a:endParaRPr lang="es-ES" dirty="0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39614" y="710005"/>
            <a:ext cx="8704385" cy="5843195"/>
          </a:xfrm>
        </p:spPr>
        <p:txBody>
          <a:bodyPr lIns="36000" rIns="36000"/>
          <a:lstStyle/>
          <a:p>
            <a:pPr marL="547687" indent="-457200"/>
            <a:r>
              <a:rPr lang="en-US" dirty="0"/>
              <a:t>Ken Satoh (Supervisor, expert in legal reasoning):</a:t>
            </a:r>
          </a:p>
          <a:p>
            <a:pPr marL="947737" lvl="1" indent="-457200"/>
            <a:r>
              <a:rPr lang="en-US" dirty="0"/>
              <a:t>First PhD arrived when I left, </a:t>
            </a:r>
            <a:r>
              <a:rPr lang="en-US" dirty="0" err="1"/>
              <a:t>Wachada</a:t>
            </a:r>
            <a:r>
              <a:rPr lang="en-US" dirty="0"/>
              <a:t>-san, debugging PROLEG.</a:t>
            </a:r>
          </a:p>
          <a:p>
            <a:pPr marL="547687" indent="-457200"/>
            <a:r>
              <a:rPr lang="en-US" dirty="0"/>
              <a:t>Tiago Oliveira (Biomedical):</a:t>
            </a:r>
          </a:p>
          <a:p>
            <a:pPr marL="947737" lvl="1" indent="-457200"/>
            <a:r>
              <a:rPr lang="en-US" dirty="0"/>
              <a:t>2-year - Postdoc (looking for job), matched with Pablo.</a:t>
            </a:r>
          </a:p>
          <a:p>
            <a:pPr marL="547687" indent="-457200"/>
            <a:r>
              <a:rPr lang="en-US" dirty="0"/>
              <a:t>Thomas </a:t>
            </a:r>
            <a:r>
              <a:rPr lang="en-US" dirty="0" err="1"/>
              <a:t>Agnotes</a:t>
            </a:r>
            <a:r>
              <a:rPr lang="en-US" dirty="0"/>
              <a:t>:</a:t>
            </a:r>
          </a:p>
          <a:p>
            <a:pPr marL="947737" lvl="1" indent="-457200"/>
            <a:r>
              <a:rPr lang="en-US" dirty="0"/>
              <a:t>7 months – Postdoc, working on Logics.</a:t>
            </a:r>
          </a:p>
          <a:p>
            <a:pPr marL="547687" indent="-457200"/>
            <a:r>
              <a:rPr lang="en-US" dirty="0"/>
              <a:t>(Briefly) Josef </a:t>
            </a:r>
            <a:r>
              <a:rPr lang="en-US" dirty="0" err="1"/>
              <a:t>Valvoda</a:t>
            </a:r>
            <a:r>
              <a:rPr lang="en-US" dirty="0"/>
              <a:t> (Univ. Bristol)</a:t>
            </a:r>
          </a:p>
          <a:p>
            <a:pPr marL="947737" lvl="1" indent="-457200"/>
            <a:r>
              <a:rPr lang="en-US" dirty="0"/>
              <a:t>Same internship, left one week after I arrived.</a:t>
            </a:r>
          </a:p>
          <a:p>
            <a:pPr marL="947737" lvl="1" indent="-457200"/>
            <a:r>
              <a:rPr lang="en-US" dirty="0"/>
              <a:t>Working on seeing agreement between judges.</a:t>
            </a:r>
          </a:p>
          <a:p>
            <a:pPr marL="547687" indent="-457200"/>
            <a:r>
              <a:rPr lang="en-US" dirty="0"/>
              <a:t>Randy Goebel (Univ. Alberta) - visitor</a:t>
            </a:r>
          </a:p>
          <a:p>
            <a:pPr marL="947737" lvl="1" indent="-457200"/>
            <a:r>
              <a:rPr lang="en-US" dirty="0"/>
              <a:t>Legal reasoning in Canada, working on argumentation.</a:t>
            </a:r>
          </a:p>
          <a:p>
            <a:pPr marL="947737" lvl="1" indent="-457200"/>
            <a:r>
              <a:rPr lang="en-US" dirty="0"/>
              <a:t>The Canadian </a:t>
            </a:r>
            <a:r>
              <a:rPr lang="en-US" dirty="0" err="1"/>
              <a:t>Pompeu</a:t>
            </a:r>
            <a:r>
              <a:rPr lang="en-US" dirty="0"/>
              <a:t>.</a:t>
            </a:r>
          </a:p>
          <a:p>
            <a:pPr marL="547687" indent="-457200"/>
            <a:r>
              <a:rPr lang="en-US" dirty="0"/>
              <a:t>(Briefly) </a:t>
            </a:r>
            <a:r>
              <a:rPr lang="en-US" dirty="0" err="1"/>
              <a:t>Patrik</a:t>
            </a:r>
            <a:r>
              <a:rPr lang="en-US" dirty="0"/>
              <a:t> Schneider (TU Wien)</a:t>
            </a:r>
          </a:p>
          <a:p>
            <a:pPr marL="947737" lvl="1" indent="-457200"/>
            <a:r>
              <a:rPr lang="en-US" dirty="0"/>
              <a:t>Former student of Axel </a:t>
            </a:r>
            <a:r>
              <a:rPr lang="en-US" dirty="0" err="1"/>
              <a:t>Polleres</a:t>
            </a:r>
            <a:r>
              <a:rPr lang="en-US" dirty="0"/>
              <a:t>…</a:t>
            </a:r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1347787" lvl="2" indent="-457200"/>
            <a:endParaRPr lang="en-US" sz="900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490537" lvl="1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90487" indent="0">
              <a:buNone/>
            </a:pPr>
            <a:endParaRPr lang="en-US" sz="2800" dirty="0"/>
          </a:p>
          <a:p>
            <a:pPr marL="547687" indent="-457200"/>
            <a:endParaRPr lang="en-US" sz="2800" dirty="0"/>
          </a:p>
          <a:p>
            <a:pPr marL="90487" indent="0">
              <a:buNone/>
            </a:pP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1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To continue</a:t>
            </a:r>
          </a:p>
        </p:txBody>
      </p:sp>
      <p:pic>
        <p:nvPicPr>
          <p:cNvPr id="5" name="Picture 2" descr="https://previews.123rf.com/images/almagami/almagami1012/almagami101200069/8720529-The-End-Stock-Photo-presentation.jpg">
            <a:extLst>
              <a:ext uri="{FF2B5EF4-FFF2-40B4-BE49-F238E27FC236}">
                <a16:creationId xmlns="" xmlns:a16="http://schemas.microsoft.com/office/drawing/2014/main" id="{3BF93F84-FF0B-4A7F-9B64-C760B647A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9600" y="2735600"/>
            <a:ext cx="4075113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9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A bit of context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4" descr="http://www.clipartdude.com/clip-arts/652/legal-symbols-clip-art-652937.jpg">
            <a:extLst>
              <a:ext uri="{FF2B5EF4-FFF2-40B4-BE49-F238E27FC236}">
                <a16:creationId xmlns="" xmlns:a16="http://schemas.microsoft.com/office/drawing/2014/main" id="{F5C96CA8-424C-47E9-A54E-977A7FED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71" y="1405447"/>
            <a:ext cx="3840480" cy="3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32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3400" y="646771"/>
            <a:ext cx="7516091" cy="5906429"/>
          </a:xfrm>
        </p:spPr>
        <p:txBody>
          <a:bodyPr lIns="36000" rIns="36000"/>
          <a:lstStyle/>
          <a:p>
            <a:pPr marL="547687" indent="-457200"/>
            <a:r>
              <a:rPr lang="en-US" dirty="0"/>
              <a:t>Summary of the research stay:</a:t>
            </a:r>
          </a:p>
          <a:p>
            <a:pPr marL="947737" lvl="1" indent="-457200"/>
            <a:r>
              <a:rPr lang="en-US" dirty="0" err="1"/>
              <a:t>ContractFrames</a:t>
            </a:r>
            <a:r>
              <a:rPr lang="en-US" dirty="0"/>
              <a:t>.</a:t>
            </a:r>
          </a:p>
          <a:p>
            <a:pPr marL="947737" lvl="1" indent="-457200"/>
            <a:r>
              <a:rPr lang="en-US" dirty="0"/>
              <a:t>NLP for detecting events.</a:t>
            </a:r>
          </a:p>
          <a:p>
            <a:pPr marL="947737" lvl="1" indent="-457200"/>
            <a:r>
              <a:rPr lang="en-US" dirty="0"/>
              <a:t>Contract Workflow Ontology.</a:t>
            </a:r>
          </a:p>
          <a:p>
            <a:pPr marL="547687" indent="-457200"/>
            <a:r>
              <a:rPr lang="en-US" dirty="0"/>
              <a:t>Publications:</a:t>
            </a:r>
          </a:p>
          <a:p>
            <a:pPr marL="947737" lvl="1" indent="-457200"/>
            <a:r>
              <a:rPr lang="en-US" dirty="0"/>
              <a:t>Paper about </a:t>
            </a:r>
            <a:r>
              <a:rPr lang="en-US" dirty="0" err="1"/>
              <a:t>ContractFrames</a:t>
            </a:r>
            <a:r>
              <a:rPr lang="en-US" dirty="0"/>
              <a:t> submitted to:</a:t>
            </a:r>
          </a:p>
          <a:p>
            <a:pPr marL="1347787" lvl="2" indent="-457200"/>
            <a:r>
              <a:rPr lang="en-US" dirty="0" smtClean="0"/>
              <a:t>JURIX </a:t>
            </a:r>
            <a:endParaRPr lang="en-US" dirty="0"/>
          </a:p>
          <a:p>
            <a:pPr marL="1347787" lvl="2" indent="-457200"/>
            <a:r>
              <a:rPr lang="en-US" dirty="0"/>
              <a:t>JURISIN</a:t>
            </a:r>
          </a:p>
          <a:p>
            <a:pPr marL="947737" lvl="1" indent="-457200"/>
            <a:r>
              <a:rPr lang="en-US" dirty="0"/>
              <a:t>Ongoing/future work from this research stay:</a:t>
            </a:r>
          </a:p>
          <a:p>
            <a:pPr marL="1347787" lvl="2" indent="-457200"/>
            <a:r>
              <a:rPr lang="en-US" dirty="0" err="1"/>
              <a:t>Triplification</a:t>
            </a:r>
            <a:r>
              <a:rPr lang="en-US" dirty="0"/>
              <a:t> process to allow separate reasoning</a:t>
            </a:r>
            <a:r>
              <a:rPr lang="en-US" dirty="0" smtClean="0"/>
              <a:t>.</a:t>
            </a:r>
            <a:endParaRPr lang="en-US" dirty="0"/>
          </a:p>
          <a:p>
            <a:pPr marL="1347787" lvl="2" indent="-457200"/>
            <a:endParaRPr lang="en-US" dirty="0"/>
          </a:p>
          <a:p>
            <a:pPr marL="1347787" lvl="2" indent="-457200"/>
            <a:endParaRPr lang="en-US" sz="900" dirty="0" smtClean="0"/>
          </a:p>
          <a:p>
            <a:pPr marL="890587" lvl="2" indent="0">
              <a:buNone/>
            </a:pPr>
            <a:r>
              <a:rPr lang="en-US" dirty="0" smtClean="0"/>
              <a:t>	</a:t>
            </a:r>
            <a:r>
              <a:rPr lang="en-US" dirty="0"/>
              <a:t>	A sells X to </a:t>
            </a:r>
            <a:r>
              <a:rPr lang="en-US" dirty="0" smtClean="0"/>
              <a:t>B</a:t>
            </a:r>
          </a:p>
          <a:p>
            <a:pPr marL="890587" lvl="2" indent="0">
              <a:buNone/>
            </a:pPr>
            <a:endParaRPr lang="en-US" dirty="0"/>
          </a:p>
          <a:p>
            <a:pPr marL="890587" lvl="2" indent="0">
              <a:buNone/>
            </a:pPr>
            <a:endParaRPr lang="en-US" dirty="0" smtClean="0"/>
          </a:p>
          <a:p>
            <a:pPr marL="1233487" lvl="2" indent="-342900"/>
            <a:r>
              <a:rPr lang="en-US" dirty="0" smtClean="0"/>
              <a:t>Exploring </a:t>
            </a:r>
            <a:r>
              <a:rPr lang="en-US" dirty="0" smtClean="0">
                <a:hlinkClick r:id="rId3"/>
              </a:rPr>
              <a:t>FRED</a:t>
            </a:r>
            <a:r>
              <a:rPr lang="en-US" dirty="0" smtClean="0"/>
              <a:t>.</a:t>
            </a:r>
            <a:endParaRPr lang="en-US" dirty="0"/>
          </a:p>
          <a:p>
            <a:pPr marL="890587" lvl="2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490537" lvl="1" indent="0">
              <a:buNone/>
            </a:pPr>
            <a:endParaRPr lang="en-US" dirty="0"/>
          </a:p>
          <a:p>
            <a:pPr marL="947737" lvl="1" indent="-457200"/>
            <a:endParaRPr lang="en-US" dirty="0"/>
          </a:p>
          <a:p>
            <a:pPr marL="947737" lvl="1" indent="-457200"/>
            <a:endParaRPr lang="en-US" dirty="0"/>
          </a:p>
          <a:p>
            <a:pPr marL="90487" indent="0">
              <a:buNone/>
            </a:pPr>
            <a:endParaRPr lang="en-US" sz="2800" dirty="0"/>
          </a:p>
          <a:p>
            <a:pPr marL="547687" indent="-457200"/>
            <a:endParaRPr lang="en-US" sz="2800" dirty="0"/>
          </a:p>
          <a:p>
            <a:pPr marL="90487" indent="0">
              <a:buNone/>
            </a:pPr>
            <a:endParaRPr lang="en-US" sz="2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  <p:sp>
        <p:nvSpPr>
          <p:cNvPr id="3" name="Abrir llave 2">
            <a:extLst>
              <a:ext uri="{FF2B5EF4-FFF2-40B4-BE49-F238E27FC236}">
                <a16:creationId xmlns="" xmlns:a16="http://schemas.microsoft.com/office/drawing/2014/main" id="{5D1948BA-2360-4E82-9B4E-E41DB2755745}"/>
              </a:ext>
            </a:extLst>
          </p:cNvPr>
          <p:cNvSpPr/>
          <p:nvPr/>
        </p:nvSpPr>
        <p:spPr bwMode="auto">
          <a:xfrm>
            <a:off x="4077147" y="4540250"/>
            <a:ext cx="172122" cy="124788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C19579D7-E74A-42AE-AC9F-DB142EB665C5}"/>
              </a:ext>
            </a:extLst>
          </p:cNvPr>
          <p:cNvSpPr/>
          <p:nvPr/>
        </p:nvSpPr>
        <p:spPr>
          <a:xfrm>
            <a:off x="4317570" y="4540250"/>
            <a:ext cx="15311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4D4D4D"/>
                </a:solidFill>
                <a:latin typeface="Helvetica" charset="0"/>
                <a:cs typeface="Helvetica" charset="0"/>
              </a:rPr>
              <a:t>{E, subj, A}</a:t>
            </a:r>
          </a:p>
          <a:p>
            <a:r>
              <a:rPr lang="en-US" kern="0" dirty="0">
                <a:solidFill>
                  <a:srgbClr val="4D4D4D"/>
                </a:solidFill>
                <a:latin typeface="Helvetica" charset="0"/>
                <a:cs typeface="Helvetica" charset="0"/>
              </a:rPr>
              <a:t>{E, obj, B}</a:t>
            </a:r>
          </a:p>
          <a:p>
            <a:r>
              <a:rPr lang="en-US" kern="0" dirty="0">
                <a:solidFill>
                  <a:srgbClr val="4D4D4D"/>
                </a:solidFill>
                <a:latin typeface="Helvetica" charset="0"/>
                <a:cs typeface="Helvetica" charset="0"/>
              </a:rPr>
              <a:t>{E, </a:t>
            </a:r>
            <a:r>
              <a:rPr lang="en-US" kern="0" dirty="0" err="1">
                <a:solidFill>
                  <a:srgbClr val="4D4D4D"/>
                </a:solidFill>
                <a:latin typeface="Helvetica" charset="0"/>
                <a:cs typeface="Helvetica" charset="0"/>
              </a:rPr>
              <a:t>dobj</a:t>
            </a:r>
            <a:r>
              <a:rPr lang="en-US" kern="0" dirty="0">
                <a:solidFill>
                  <a:srgbClr val="4D4D4D"/>
                </a:solidFill>
                <a:latin typeface="Helvetica" charset="0"/>
                <a:cs typeface="Helvetica" charset="0"/>
              </a:rPr>
              <a:t>, X}</a:t>
            </a:r>
          </a:p>
          <a:p>
            <a:r>
              <a:rPr lang="en-US" kern="0" dirty="0">
                <a:solidFill>
                  <a:srgbClr val="4D4D4D"/>
                </a:solidFill>
                <a:latin typeface="Helvetica" charset="0"/>
                <a:cs typeface="Helvetica" charset="0"/>
              </a:rPr>
              <a:t>{E, type, sell}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89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FRED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="" xmlns:a16="http://schemas.microsoft.com/office/drawing/2014/main" id="{A5B9C85F-4A9A-4DA6-B24D-D0E11F8A4EF7}"/>
              </a:ext>
            </a:extLst>
          </p:cNvPr>
          <p:cNvSpPr txBox="1">
            <a:spLocks/>
          </p:cNvSpPr>
          <p:nvPr/>
        </p:nvSpPr>
        <p:spPr>
          <a:xfrm>
            <a:off x="1" y="1102779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Tom established a purchase contract with Sally to buy bread on October 1 2018.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=""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145453"/>
            <a:ext cx="9161789" cy="210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8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3756" y="3673066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1328673"/>
            <a:ext cx="6183631" cy="17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Bridging the gap between NLP and PROLEG</a:t>
            </a:r>
          </a:p>
          <a:p>
            <a:pPr lvl="0" defTabSz="914400">
              <a:defRPr/>
            </a:pPr>
            <a:r>
              <a:rPr lang="en-US" sz="2400" kern="0" dirty="0">
                <a:latin typeface="Helvetica Neue" charset="0"/>
                <a:ea typeface="Helvetica Neue" charset="0"/>
                <a:cs typeface="Helvetica Neue" charset="0"/>
              </a:rPr>
              <a:t>Internship Research Summary Talk</a:t>
            </a:r>
          </a:p>
          <a:p>
            <a:pPr lvl="0" defTabSz="914400">
              <a:lnSpc>
                <a:spcPct val="200000"/>
              </a:lnSpc>
              <a:defRPr/>
            </a:pPr>
            <a:r>
              <a:rPr lang="es-ES" altLang="ja-JP" sz="2000" kern="0" dirty="0">
                <a:latin typeface="Helvetica Neue" charset="0"/>
                <a:ea typeface="Helvetica Neue" charset="0"/>
                <a:cs typeface="Helvetica Neue" charset="0"/>
              </a:rPr>
              <a:t>H30.7.27 – H30.10.9</a:t>
            </a:r>
            <a:endParaRPr lang="en-US" sz="2000" kern="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41815" y="6127927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@mnavas314</a:t>
            </a:r>
          </a:p>
        </p:txBody>
      </p:sp>
      <p:pic>
        <p:nvPicPr>
          <p:cNvPr id="12" name="Picture 11" descr="https://encrypted-tbn0.gstatic.com/images?q=tbn:ANd9GcR8p3G5JBRQyvYSIijdMPKozFn93uiMnby2CbWbgdIHM-cqmUZm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646" y="6515010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442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5880781" y="6168604"/>
            <a:ext cx="3360037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05/10/2018</a:t>
            </a: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National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Institute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of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Informatics</a:t>
            </a:r>
            <a:endParaRPr kumimoji="0" lang="es-ES_tradnl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9804" y="6515010"/>
            <a:ext cx="184235" cy="2520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418F0399-6552-4F74-B8F7-57E1A8EA1901}"/>
              </a:ext>
            </a:extLst>
          </p:cNvPr>
          <p:cNvSpPr txBox="1">
            <a:spLocks/>
          </p:cNvSpPr>
          <p:nvPr/>
        </p:nvSpPr>
        <p:spPr bwMode="auto">
          <a:xfrm>
            <a:off x="2743200" y="3413259"/>
            <a:ext cx="6172200" cy="9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endParaRPr lang="es-ES" sz="2400" kern="0" dirty="0"/>
          </a:p>
          <a:p>
            <a:pPr defTabSz="914400"/>
            <a:endParaRPr lang="es-ES" sz="2400" kern="0" dirty="0"/>
          </a:p>
          <a:p>
            <a:pPr defTabSz="914400"/>
            <a:endParaRPr lang="es-ES" sz="2400" kern="0" dirty="0"/>
          </a:p>
          <a:p>
            <a:pPr defTabSz="914400"/>
            <a:endParaRPr lang="es-ES" sz="1800" kern="0" dirty="0"/>
          </a:p>
          <a:p>
            <a:pPr defTabSz="914400"/>
            <a:r>
              <a:rPr lang="es-ES" sz="1800" kern="0" dirty="0"/>
              <a:t>Supervisor: Prof. Ken </a:t>
            </a:r>
            <a:r>
              <a:rPr lang="es-ES" sz="1800" kern="0" dirty="0" err="1"/>
              <a:t>Satoh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7395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="" xmlns:a16="http://schemas.microsoft.com/office/drawing/2014/main" id="{1BCEE93A-FC09-4575-BB32-0A5EE50D4324}"/>
              </a:ext>
            </a:extLst>
          </p:cNvPr>
          <p:cNvSpPr/>
          <p:nvPr/>
        </p:nvSpPr>
        <p:spPr bwMode="auto">
          <a:xfrm rot="2068002">
            <a:off x="3093125" y="2601453"/>
            <a:ext cx="1258460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" name="Picture 10" descr="Resultado de imagen de law">
            <a:extLst>
              <a:ext uri="{FF2B5EF4-FFF2-40B4-BE49-F238E27FC236}">
                <a16:creationId xmlns="" xmlns:a16="http://schemas.microsoft.com/office/drawing/2014/main" id="{E555D75E-C017-4BA5-8C3A-E81B63D6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7" y="3888499"/>
            <a:ext cx="2723329" cy="20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ocuments">
            <a:extLst>
              <a:ext uri="{FF2B5EF4-FFF2-40B4-BE49-F238E27FC236}">
                <a16:creationId xmlns="" xmlns:a16="http://schemas.microsoft.com/office/drawing/2014/main" id="{A6770F66-89C4-4133-9A94-6F0C2C51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2" y="1251238"/>
            <a:ext cx="2634652" cy="22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3F4FAA8-55AD-47D7-B6FA-42271646345B}"/>
              </a:ext>
            </a:extLst>
          </p:cNvPr>
          <p:cNvSpPr txBox="1">
            <a:spLocks/>
          </p:cNvSpPr>
          <p:nvPr/>
        </p:nvSpPr>
        <p:spPr bwMode="auto">
          <a:xfrm>
            <a:off x="1872460" y="1011086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Legal cases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BC05DE40-F59E-4E6A-9B2A-6145B0581DD6}"/>
              </a:ext>
            </a:extLst>
          </p:cNvPr>
          <p:cNvSpPr txBox="1">
            <a:spLocks/>
          </p:cNvSpPr>
          <p:nvPr/>
        </p:nvSpPr>
        <p:spPr bwMode="auto">
          <a:xfrm>
            <a:off x="1716776" y="5678986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Laws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="" xmlns:a16="http://schemas.microsoft.com/office/drawing/2014/main" id="{053BC61B-33AF-40C6-95E6-F2CC079AD5BD}"/>
              </a:ext>
            </a:extLst>
          </p:cNvPr>
          <p:cNvSpPr/>
          <p:nvPr/>
        </p:nvSpPr>
        <p:spPr bwMode="auto">
          <a:xfrm rot="18410334">
            <a:off x="3222933" y="4212676"/>
            <a:ext cx="1258460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2052" name="Picture 4" descr="Resultado de imagen de lawyer wig icon">
            <a:extLst>
              <a:ext uri="{FF2B5EF4-FFF2-40B4-BE49-F238E27FC236}">
                <a16:creationId xmlns="" xmlns:a16="http://schemas.microsoft.com/office/drawing/2014/main" id="{7351FAA9-AAA7-417D-8F62-46EDDABE3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726" y="2769013"/>
            <a:ext cx="1811797" cy="181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blog.pegasuslighting.com/wp-content/uploads/2013/06/light-bulb-219x300.jpg">
            <a:extLst>
              <a:ext uri="{FF2B5EF4-FFF2-40B4-BE49-F238E27FC236}">
                <a16:creationId xmlns="" xmlns:a16="http://schemas.microsoft.com/office/drawing/2014/main" id="{E6977FBF-DC94-4EE7-983F-128041A9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42" y="2704465"/>
            <a:ext cx="1246034" cy="17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: a la derecha 19">
            <a:extLst>
              <a:ext uri="{FF2B5EF4-FFF2-40B4-BE49-F238E27FC236}">
                <a16:creationId xmlns="" xmlns:a16="http://schemas.microsoft.com/office/drawing/2014/main" id="{E747B07D-43E9-457C-9300-168BF98DA6AE}"/>
              </a:ext>
            </a:extLst>
          </p:cNvPr>
          <p:cNvSpPr/>
          <p:nvPr/>
        </p:nvSpPr>
        <p:spPr bwMode="auto">
          <a:xfrm>
            <a:off x="6193942" y="3375210"/>
            <a:ext cx="970649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C5491A83-3585-4696-AD1C-33472DE46183}"/>
              </a:ext>
            </a:extLst>
          </p:cNvPr>
          <p:cNvSpPr txBox="1">
            <a:spLocks/>
          </p:cNvSpPr>
          <p:nvPr/>
        </p:nvSpPr>
        <p:spPr bwMode="auto">
          <a:xfrm>
            <a:off x="6899091" y="4402989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50064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Ideal </a:t>
            </a:r>
            <a:r>
              <a:rPr lang="es-ES" dirty="0" err="1"/>
              <a:t>situation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="" xmlns:a16="http://schemas.microsoft.com/office/drawing/2014/main" id="{1BCEE93A-FC09-4575-BB32-0A5EE50D4324}"/>
              </a:ext>
            </a:extLst>
          </p:cNvPr>
          <p:cNvSpPr/>
          <p:nvPr/>
        </p:nvSpPr>
        <p:spPr bwMode="auto">
          <a:xfrm rot="2068002">
            <a:off x="3093125" y="2601453"/>
            <a:ext cx="1258460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34" name="Picture 10" descr="Resultado de imagen de law">
            <a:extLst>
              <a:ext uri="{FF2B5EF4-FFF2-40B4-BE49-F238E27FC236}">
                <a16:creationId xmlns="" xmlns:a16="http://schemas.microsoft.com/office/drawing/2014/main" id="{E555D75E-C017-4BA5-8C3A-E81B63D60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7" y="3888499"/>
            <a:ext cx="2723329" cy="206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de documents">
            <a:extLst>
              <a:ext uri="{FF2B5EF4-FFF2-40B4-BE49-F238E27FC236}">
                <a16:creationId xmlns="" xmlns:a16="http://schemas.microsoft.com/office/drawing/2014/main" id="{A6770F66-89C4-4133-9A94-6F0C2C51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2" y="1251238"/>
            <a:ext cx="2634652" cy="229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43F4FAA8-55AD-47D7-B6FA-42271646345B}"/>
              </a:ext>
            </a:extLst>
          </p:cNvPr>
          <p:cNvSpPr txBox="1">
            <a:spLocks/>
          </p:cNvSpPr>
          <p:nvPr/>
        </p:nvSpPr>
        <p:spPr bwMode="auto">
          <a:xfrm>
            <a:off x="1872460" y="1011086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Legal cases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BC05DE40-F59E-4E6A-9B2A-6145B0581DD6}"/>
              </a:ext>
            </a:extLst>
          </p:cNvPr>
          <p:cNvSpPr txBox="1">
            <a:spLocks/>
          </p:cNvSpPr>
          <p:nvPr/>
        </p:nvSpPr>
        <p:spPr bwMode="auto">
          <a:xfrm>
            <a:off x="1716776" y="5678986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Laws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="" xmlns:a16="http://schemas.microsoft.com/office/drawing/2014/main" id="{053BC61B-33AF-40C6-95E6-F2CC079AD5BD}"/>
              </a:ext>
            </a:extLst>
          </p:cNvPr>
          <p:cNvSpPr/>
          <p:nvPr/>
        </p:nvSpPr>
        <p:spPr bwMode="auto">
          <a:xfrm rot="18410334">
            <a:off x="3222933" y="4212676"/>
            <a:ext cx="1258460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9" name="Picture 6" descr="http://blog.pegasuslighting.com/wp-content/uploads/2013/06/light-bulb-219x300.jpg">
            <a:extLst>
              <a:ext uri="{FF2B5EF4-FFF2-40B4-BE49-F238E27FC236}">
                <a16:creationId xmlns="" xmlns:a16="http://schemas.microsoft.com/office/drawing/2014/main" id="{E6977FBF-DC94-4EE7-983F-128041A9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642" y="2704465"/>
            <a:ext cx="1246034" cy="17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lecha: a la derecha 19">
            <a:extLst>
              <a:ext uri="{FF2B5EF4-FFF2-40B4-BE49-F238E27FC236}">
                <a16:creationId xmlns="" xmlns:a16="http://schemas.microsoft.com/office/drawing/2014/main" id="{E747B07D-43E9-457C-9300-168BF98DA6AE}"/>
              </a:ext>
            </a:extLst>
          </p:cNvPr>
          <p:cNvSpPr/>
          <p:nvPr/>
        </p:nvSpPr>
        <p:spPr bwMode="auto">
          <a:xfrm>
            <a:off x="6193942" y="3375210"/>
            <a:ext cx="970649" cy="61412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C5491A83-3585-4696-AD1C-33472DE46183}"/>
              </a:ext>
            </a:extLst>
          </p:cNvPr>
          <p:cNvSpPr txBox="1">
            <a:spLocks/>
          </p:cNvSpPr>
          <p:nvPr/>
        </p:nvSpPr>
        <p:spPr bwMode="auto">
          <a:xfrm>
            <a:off x="6899091" y="4402989"/>
            <a:ext cx="2232208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Knowledge</a:t>
            </a:r>
          </a:p>
        </p:txBody>
      </p:sp>
      <p:pic>
        <p:nvPicPr>
          <p:cNvPr id="4100" name="Picture 4" descr="Resultado de imagen de computer cpu icon">
            <a:extLst>
              <a:ext uri="{FF2B5EF4-FFF2-40B4-BE49-F238E27FC236}">
                <a16:creationId xmlns="" xmlns:a16="http://schemas.microsoft.com/office/drawing/2014/main" id="{4147CC9A-6680-4908-9DC5-352433BB2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41" y="2779187"/>
            <a:ext cx="1796097" cy="179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542419F7-3803-41DC-B6E9-6016725C8711}"/>
              </a:ext>
            </a:extLst>
          </p:cNvPr>
          <p:cNvSpPr/>
          <p:nvPr/>
        </p:nvSpPr>
        <p:spPr bwMode="auto">
          <a:xfrm>
            <a:off x="223588" y="3429000"/>
            <a:ext cx="4506967" cy="3106086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0C9C17B5-E666-4A1A-B1A2-ADE134466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464" y="4937317"/>
            <a:ext cx="1546133" cy="15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3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https://ticary.com/assets/img/NLP.png">
            <a:extLst>
              <a:ext uri="{FF2B5EF4-FFF2-40B4-BE49-F238E27FC236}">
                <a16:creationId xmlns="" xmlns:a16="http://schemas.microsoft.com/office/drawing/2014/main" id="{8D837B7B-5AD8-4A15-BEE6-684C735B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7" y="3786052"/>
            <a:ext cx="3483536" cy="18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document">
            <a:extLst>
              <a:ext uri="{FF2B5EF4-FFF2-40B4-BE49-F238E27FC236}">
                <a16:creationId xmlns="" xmlns:a16="http://schemas.microsoft.com/office/drawing/2014/main" id="{EC3315E9-A254-4FB9-964A-2D6BA1BFE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0292"/>
            <a:ext cx="1476487" cy="19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="" xmlns:a16="http://schemas.microsoft.com/office/drawing/2014/main" id="{F20BC203-E783-4D79-87EF-6B3F0985AA75}"/>
              </a:ext>
            </a:extLst>
          </p:cNvPr>
          <p:cNvGrpSpPr/>
          <p:nvPr/>
        </p:nvGrpSpPr>
        <p:grpSpPr>
          <a:xfrm>
            <a:off x="6252586" y="1151995"/>
            <a:ext cx="2382370" cy="2382370"/>
            <a:chOff x="5879503" y="2000303"/>
            <a:chExt cx="2382370" cy="2382370"/>
          </a:xfrm>
        </p:grpSpPr>
        <p:pic>
          <p:nvPicPr>
            <p:cNvPr id="1032" name="Picture 8" descr="Resultado de imagen de knowledge base icon">
              <a:extLst>
                <a:ext uri="{FF2B5EF4-FFF2-40B4-BE49-F238E27FC236}">
                  <a16:creationId xmlns="" xmlns:a16="http://schemas.microsoft.com/office/drawing/2014/main" id="{27A38D69-B61C-48A5-8F58-7D69F250E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9503" y="2000303"/>
              <a:ext cx="2382370" cy="2382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CuadroTexto 2">
              <a:extLst>
                <a:ext uri="{FF2B5EF4-FFF2-40B4-BE49-F238E27FC236}">
                  <a16:creationId xmlns="" xmlns:a16="http://schemas.microsoft.com/office/drawing/2014/main" id="{7DF46672-B5A7-45C7-92AD-268E06A8C2B6}"/>
                </a:ext>
              </a:extLst>
            </p:cNvPr>
            <p:cNvSpPr txBox="1"/>
            <p:nvPr/>
          </p:nvSpPr>
          <p:spPr>
            <a:xfrm>
              <a:off x="6274102" y="2398955"/>
              <a:ext cx="1299282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PROLEG</a:t>
              </a:r>
              <a:endPara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Japanese</a:t>
              </a: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es-E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Law</a:t>
              </a:r>
              <a:endPara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" name="Flecha: a la derecha 5">
            <a:extLst>
              <a:ext uri="{FF2B5EF4-FFF2-40B4-BE49-F238E27FC236}">
                <a16:creationId xmlns="" xmlns:a16="http://schemas.microsoft.com/office/drawing/2014/main" id="{1BCEE93A-FC09-4575-BB32-0A5EE50D4324}"/>
              </a:ext>
            </a:extLst>
          </p:cNvPr>
          <p:cNvSpPr/>
          <p:nvPr/>
        </p:nvSpPr>
        <p:spPr bwMode="auto">
          <a:xfrm>
            <a:off x="3679115" y="2027700"/>
            <a:ext cx="1828800" cy="745079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E32BA596-1BD7-43B8-B00F-0AC814A7A6AE}"/>
              </a:ext>
            </a:extLst>
          </p:cNvPr>
          <p:cNvSpPr txBox="1">
            <a:spLocks/>
          </p:cNvSpPr>
          <p:nvPr/>
        </p:nvSpPr>
        <p:spPr bwMode="auto">
          <a:xfrm>
            <a:off x="6284859" y="5674655"/>
            <a:ext cx="1933687" cy="5584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Reasoning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926FBA22-5F02-4D86-870A-A6B2AA71BC52}"/>
              </a:ext>
            </a:extLst>
          </p:cNvPr>
          <p:cNvSpPr txBox="1">
            <a:spLocks/>
          </p:cNvSpPr>
          <p:nvPr/>
        </p:nvSpPr>
        <p:spPr bwMode="auto">
          <a:xfrm>
            <a:off x="112959" y="5699221"/>
            <a:ext cx="5049145" cy="558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45720" rIns="3600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1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Natural Language Processing</a:t>
            </a:r>
          </a:p>
        </p:txBody>
      </p:sp>
      <p:pic>
        <p:nvPicPr>
          <p:cNvPr id="1036" name="Picture 12" descr="Resultado de imagen de japanese bridge icon">
            <a:extLst>
              <a:ext uri="{FF2B5EF4-FFF2-40B4-BE49-F238E27FC236}">
                <a16:creationId xmlns="" xmlns:a16="http://schemas.microsoft.com/office/drawing/2014/main" id="{330A7FF5-0BC8-450D-9B4C-892AA2A6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787" y="3934615"/>
            <a:ext cx="1871022" cy="9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elasticbeanstalk-us-west-2-559994335872.s3.amazonaws.com/reasoning.png">
            <a:extLst>
              <a:ext uri="{FF2B5EF4-FFF2-40B4-BE49-F238E27FC236}">
                <a16:creationId xmlns="" xmlns:a16="http://schemas.microsoft.com/office/drawing/2014/main" id="{041E8BD0-1A1C-46C1-BE54-56D752A2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150" y="3999454"/>
            <a:ext cx="1833396" cy="146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6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PROLEG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4" descr="http://www.clipartdude.com/clip-arts/652/legal-symbols-clip-art-652937.jpg">
            <a:extLst>
              <a:ext uri="{FF2B5EF4-FFF2-40B4-BE49-F238E27FC236}">
                <a16:creationId xmlns="" xmlns:a16="http://schemas.microsoft.com/office/drawing/2014/main" id="{F5C96CA8-424C-47E9-A54E-977A7FED2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271" y="1405447"/>
            <a:ext cx="3840480" cy="34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2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PROLEG </a:t>
            </a:r>
            <a:r>
              <a:rPr lang="es-ES" dirty="0" err="1"/>
              <a:t>knowledge</a:t>
            </a:r>
            <a:r>
              <a:rPr lang="es-ES" dirty="0"/>
              <a:t> base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CF33A8BA-4764-4301-A1C0-BEB1FDE7BC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384" y="1073690"/>
            <a:ext cx="8869232" cy="50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5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Example</a:t>
            </a:r>
            <a:r>
              <a:rPr lang="es-ES" dirty="0"/>
              <a:t> input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44C1C6D2-313B-4E55-B397-58195A523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08" y="1018983"/>
            <a:ext cx="8487784" cy="1611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D83F8B7D-4684-45F9-9641-D6F01C6DD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95" y="5200718"/>
            <a:ext cx="8901505" cy="116832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BE380B2B-047B-4CDD-9627-46EF90CA5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7" y="2975578"/>
            <a:ext cx="8901505" cy="2166577"/>
          </a:xfrm>
        </p:spPr>
        <p:txBody>
          <a:bodyPr lIns="36000" rIns="36000"/>
          <a:lstStyle/>
          <a:p>
            <a:pPr marL="546100" indent="-277813"/>
            <a:r>
              <a:rPr lang="en-US" sz="2200" dirty="0"/>
              <a:t>Facts in the text:</a:t>
            </a:r>
          </a:p>
          <a:p>
            <a:pPr marL="946150" lvl="1" indent="-225425"/>
            <a:r>
              <a:rPr lang="en-US" sz="1800" dirty="0"/>
              <a:t>The </a:t>
            </a:r>
            <a:r>
              <a:rPr lang="en-US" sz="1800" b="1" dirty="0"/>
              <a:t>purchase</a:t>
            </a:r>
            <a:r>
              <a:rPr lang="en-US" sz="1800" dirty="0"/>
              <a:t> is uttered via a contract.</a:t>
            </a:r>
          </a:p>
          <a:p>
            <a:pPr marL="946150" lvl="1" indent="-225425"/>
            <a:r>
              <a:rPr lang="en-US" sz="1800" dirty="0"/>
              <a:t>A </a:t>
            </a:r>
            <a:r>
              <a:rPr lang="en-US" sz="1800" b="1" dirty="0"/>
              <a:t>rescission</a:t>
            </a:r>
            <a:r>
              <a:rPr lang="en-US" sz="1800" dirty="0"/>
              <a:t> is claimed, adducing the fact that one of the parts was a </a:t>
            </a:r>
            <a:r>
              <a:rPr lang="en-US" sz="1800" b="1" dirty="0"/>
              <a:t>minor</a:t>
            </a:r>
            <a:r>
              <a:rPr lang="en-US" sz="1800" dirty="0"/>
              <a:t>.</a:t>
            </a:r>
          </a:p>
          <a:p>
            <a:pPr marL="946150" lvl="1" indent="-225425"/>
            <a:r>
              <a:rPr lang="en-US" sz="1800" dirty="0"/>
              <a:t>A fact of </a:t>
            </a:r>
            <a:r>
              <a:rPr lang="en-US" sz="1800" b="1" dirty="0"/>
              <a:t>duress</a:t>
            </a:r>
            <a:r>
              <a:rPr lang="en-US" sz="1800" dirty="0"/>
              <a:t> (threatening) on one of the parts is issued. The cause of the ending of the contract is expressed in the following sentence.</a:t>
            </a:r>
          </a:p>
          <a:p>
            <a:pPr marL="946150" lvl="1" indent="-225425"/>
            <a:r>
              <a:rPr lang="en-US" sz="1800" dirty="0"/>
              <a:t>The former rescission is </a:t>
            </a:r>
            <a:r>
              <a:rPr lang="en-US" sz="1800" b="1" dirty="0"/>
              <a:t>rescinded</a:t>
            </a:r>
            <a:r>
              <a:rPr lang="en-US" sz="1800" dirty="0"/>
              <a:t>, what makes the contract valid again. </a:t>
            </a:r>
          </a:p>
          <a:p>
            <a:pPr marL="947737" lvl="1" indent="-457200"/>
            <a:endParaRPr lang="en-US" sz="1800" dirty="0"/>
          </a:p>
          <a:p>
            <a:pPr marL="90487" indent="0">
              <a:buNone/>
            </a:pPr>
            <a:endParaRPr lang="en-US" dirty="0"/>
          </a:p>
          <a:p>
            <a:pPr marL="547687" indent="-457200"/>
            <a:endParaRPr lang="en-US" dirty="0"/>
          </a:p>
          <a:p>
            <a:pPr marL="90487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1293</Words>
  <Application>Microsoft Office PowerPoint</Application>
  <PresentationFormat>On-screen Show (4:3)</PresentationFormat>
  <Paragraphs>329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.AppleSystemUIFont</vt:lpstr>
      <vt:lpstr>Arial</vt:lpstr>
      <vt:lpstr>Calibri</vt:lpstr>
      <vt:lpstr>Calibri Light</vt:lpstr>
      <vt:lpstr>Courier New</vt:lpstr>
      <vt:lpstr>Helvetica</vt:lpstr>
      <vt:lpstr>Helvetica Neue</vt:lpstr>
      <vt:lpstr>Times New Roman</vt:lpstr>
      <vt:lpstr>Wingdings</vt:lpstr>
      <vt:lpstr>Template_Project</vt:lpstr>
      <vt:lpstr>Template</vt:lpstr>
      <vt:lpstr>2_Template</vt:lpstr>
      <vt:lpstr>PowerPoint Presentation</vt:lpstr>
      <vt:lpstr>Outline</vt:lpstr>
      <vt:lpstr>A bit of context</vt:lpstr>
      <vt:lpstr>Current situation</vt:lpstr>
      <vt:lpstr>Ideal situation</vt:lpstr>
      <vt:lpstr>The Problem</vt:lpstr>
      <vt:lpstr>PROLEG</vt:lpstr>
      <vt:lpstr>Example PROLEG knowledge base</vt:lpstr>
      <vt:lpstr>Example input</vt:lpstr>
      <vt:lpstr>If we have all the components…</vt:lpstr>
      <vt:lpstr>PROLEG reasoning process</vt:lpstr>
      <vt:lpstr>FRAMES</vt:lpstr>
      <vt:lpstr>The Problem</vt:lpstr>
      <vt:lpstr>Modelization of the events</vt:lpstr>
      <vt:lpstr>Our Frames</vt:lpstr>
      <vt:lpstr>Challenges</vt:lpstr>
      <vt:lpstr>Challenges</vt:lpstr>
      <vt:lpstr>Main challenge</vt:lpstr>
      <vt:lpstr>CONTRACTFRAMES</vt:lpstr>
      <vt:lpstr>ContractFrames</vt:lpstr>
      <vt:lpstr>Our framework</vt:lpstr>
      <vt:lpstr>Our Ontology</vt:lpstr>
      <vt:lpstr>RDF output</vt:lpstr>
      <vt:lpstr>ADDITIONAL INFO</vt:lpstr>
      <vt:lpstr>NII</vt:lpstr>
      <vt:lpstr>Group Organization</vt:lpstr>
      <vt:lpstr>Other work</vt:lpstr>
      <vt:lpstr>People met</vt:lpstr>
      <vt:lpstr>CONCLUSIONS</vt:lpstr>
      <vt:lpstr>Conclusions</vt:lpstr>
      <vt:lpstr>FRED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2018-10-18T12:28:57Z</dcterms:created>
  <dcterms:modified xsi:type="dcterms:W3CDTF">2018-10-18T12:29:09Z</dcterms:modified>
</cp:coreProperties>
</file>